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Lst>
  <p:notesMasterIdLst>
    <p:notesMasterId r:id="rId47"/>
  </p:notesMasterIdLst>
  <p:sldIdLst>
    <p:sldId id="350" r:id="rId4"/>
    <p:sldId id="409" r:id="rId5"/>
    <p:sldId id="446" r:id="rId6"/>
    <p:sldId id="447" r:id="rId7"/>
    <p:sldId id="448" r:id="rId8"/>
    <p:sldId id="449" r:id="rId9"/>
    <p:sldId id="450" r:id="rId10"/>
    <p:sldId id="451" r:id="rId11"/>
    <p:sldId id="425" r:id="rId12"/>
    <p:sldId id="424" r:id="rId13"/>
    <p:sldId id="426" r:id="rId14"/>
    <p:sldId id="427" r:id="rId15"/>
    <p:sldId id="452" r:id="rId16"/>
    <p:sldId id="428" r:id="rId17"/>
    <p:sldId id="430" r:id="rId18"/>
    <p:sldId id="442" r:id="rId19"/>
    <p:sldId id="432" r:id="rId20"/>
    <p:sldId id="453" r:id="rId21"/>
    <p:sldId id="454" r:id="rId22"/>
    <p:sldId id="434" r:id="rId23"/>
    <p:sldId id="435" r:id="rId24"/>
    <p:sldId id="455" r:id="rId25"/>
    <p:sldId id="436" r:id="rId26"/>
    <p:sldId id="437" r:id="rId27"/>
    <p:sldId id="438" r:id="rId28"/>
    <p:sldId id="456" r:id="rId29"/>
    <p:sldId id="457" r:id="rId30"/>
    <p:sldId id="458" r:id="rId31"/>
    <p:sldId id="459" r:id="rId32"/>
    <p:sldId id="460" r:id="rId33"/>
    <p:sldId id="461" r:id="rId34"/>
    <p:sldId id="462" r:id="rId35"/>
    <p:sldId id="463" r:id="rId36"/>
    <p:sldId id="464" r:id="rId37"/>
    <p:sldId id="444" r:id="rId38"/>
    <p:sldId id="465" r:id="rId39"/>
    <p:sldId id="466" r:id="rId40"/>
    <p:sldId id="467" r:id="rId41"/>
    <p:sldId id="468" r:id="rId42"/>
    <p:sldId id="445" r:id="rId43"/>
    <p:sldId id="469" r:id="rId44"/>
    <p:sldId id="471" r:id="rId45"/>
    <p:sldId id="323" r:id="rId46"/>
  </p:sldIdLst>
  <p:sldSz cx="9144000" cy="6858000" type="screen4x3"/>
  <p:notesSz cx="6858000" cy="994727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2" pos="283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009999"/>
    <a:srgbClr val="01189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71"/>
  </p:normalViewPr>
  <p:slideViewPr>
    <p:cSldViewPr>
      <p:cViewPr varScale="1">
        <p:scale>
          <a:sx n="78" d="100"/>
          <a:sy n="78" d="100"/>
        </p:scale>
        <p:origin x="1522" y="72"/>
      </p:cViewPr>
      <p:guideLst>
        <p:guide orient="horz" pos="2205"/>
        <p:guide pos="2835"/>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media/image1.tiff>
</file>

<file path=ppt/media/image2.png>
</file>

<file path=ppt/media/image3.png>
</file>

<file path=ppt/media/image4.png>
</file>

<file path=ppt/media/image5.png>
</file>

<file path=ppt/media/image6.tmp>
</file>

<file path=ppt/media/image7.jpeg>
</file>

<file path=ppt/media/image8.tmp>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99091"/>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99091"/>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2023/2/11</a:t>
            </a:fld>
            <a:endParaRPr lang="zh-CN" altLang="en-US"/>
          </a:p>
        </p:txBody>
      </p:sp>
      <p:sp>
        <p:nvSpPr>
          <p:cNvPr id="4" name="幻灯片图像占位符 3"/>
          <p:cNvSpPr>
            <a:spLocks noGrp="1" noRot="1" noChangeAspect="1"/>
          </p:cNvSpPr>
          <p:nvPr>
            <p:ph type="sldImg" idx="2"/>
          </p:nvPr>
        </p:nvSpPr>
        <p:spPr>
          <a:xfrm>
            <a:off x="1190625" y="1243013"/>
            <a:ext cx="4476750" cy="3357562"/>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787126"/>
            <a:ext cx="5486400" cy="391674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8185"/>
            <a:ext cx="2971800" cy="49909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9448185"/>
            <a:ext cx="2971800" cy="499090"/>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1084522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628650" y="6356350"/>
            <a:ext cx="2057400" cy="365125"/>
          </a:xfrm>
          <a:prstGeom prst="rect">
            <a:avLst/>
          </a:prstGeom>
        </p:spPr>
        <p:txBody>
          <a:bodyPr/>
          <a:lstStyle/>
          <a:p>
            <a:fld id="{15FEFEF6-6E32-41A3-B93A-E3F70D07DB2F}" type="datetimeFigureOut">
              <a:rPr lang="zh-CN" altLang="en-US" smtClean="0"/>
              <a:t>2023/2/11</a:t>
            </a:fld>
            <a:endParaRPr lang="zh-CN" altLang="en-US"/>
          </a:p>
        </p:txBody>
      </p:sp>
      <p:sp>
        <p:nvSpPr>
          <p:cNvPr id="5" name="页脚占位符 4"/>
          <p:cNvSpPr>
            <a:spLocks noGrp="1"/>
          </p:cNvSpPr>
          <p:nvPr>
            <p:ph type="ftr" sz="quarter" idx="11"/>
          </p:nvPr>
        </p:nvSpPr>
        <p:spPr>
          <a:xfrm>
            <a:off x="3028950" y="6356350"/>
            <a:ext cx="30861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457950" y="6356350"/>
            <a:ext cx="2057400" cy="365125"/>
          </a:xfrm>
          <a:prstGeom prst="rect">
            <a:avLst/>
          </a:prstGeom>
        </p:spPr>
        <p:txBody>
          <a:bodyPr/>
          <a:lstStyle/>
          <a:p>
            <a:fld id="{CD2F3698-8ACB-4808-BEB0-7C3E95743321}" type="slidenum">
              <a:rPr lang="zh-CN" altLang="en-US" smtClean="0"/>
              <a:t>‹#›</a:t>
            </a:fld>
            <a:endParaRPr lang="zh-CN" altLang="en-US"/>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0DC945-D5A5-422C-9BE4-7F4E19A4249A}" type="datetime3">
              <a:rPr kumimoji="1" lang="en-US" altLang="zh-CN" smtClean="0"/>
              <a:t>11 February 2023</a:t>
            </a:fld>
            <a:endParaRPr kumimoji="1"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US" altLang="zh-CN"/>
              <a:t>QLUT Jinan</a:t>
            </a:r>
            <a:endParaRPr kumimoji="1" lang="zh-CN" altLang="en-US"/>
          </a:p>
        </p:txBody>
      </p:sp>
      <p:sp>
        <p:nvSpPr>
          <p:cNvPr id="6" name="幻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C9D3CE-3935-6549-A07B-652AF7D9CCF9}" type="slidenum">
              <a:rPr kumimoji="1" lang="zh-CN" altLang="en-US" smtClean="0"/>
              <a:t>‹#›</a:t>
            </a:fld>
            <a:endParaRPr kumimoji="1" lang="zh-CN" altLang="en-US"/>
          </a:p>
        </p:txBody>
      </p:sp>
      <p:pic>
        <p:nvPicPr>
          <p:cNvPr id="7" name="图片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736" y="0"/>
            <a:ext cx="9169471" cy="6858000"/>
          </a:xfrm>
          <a:prstGeom prst="rect">
            <a:avLst/>
          </a:prstGeom>
        </p:spPr>
      </p:pic>
      <p:pic>
        <p:nvPicPr>
          <p:cNvPr id="9" name="图片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26049" y="476672"/>
            <a:ext cx="2728001" cy="669600"/>
          </a:xfrm>
          <a:prstGeom prst="rect">
            <a:avLst/>
          </a:prstGeom>
        </p:spPr>
      </p:pic>
      <p:pic>
        <p:nvPicPr>
          <p:cNvPr id="10" name="图片 9"/>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403164" y="476672"/>
            <a:ext cx="3257068" cy="6696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矩形 12"/>
          <p:cNvSpPr/>
          <p:nvPr userDrawn="1"/>
        </p:nvSpPr>
        <p:spPr>
          <a:xfrm>
            <a:off x="0" y="-1"/>
            <a:ext cx="9154484" cy="3723355"/>
          </a:xfrm>
          <a:prstGeom prst="rect">
            <a:avLst/>
          </a:prstGeom>
          <a:solidFill>
            <a:srgbClr val="0118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Title 36"/>
          <p:cNvSpPr txBox="1"/>
          <p:nvPr userDrawn="1"/>
        </p:nvSpPr>
        <p:spPr>
          <a:xfrm>
            <a:off x="167780" y="2590896"/>
            <a:ext cx="8800007" cy="1132459"/>
          </a:xfrm>
          <a:prstGeom prst="rect">
            <a:avLst/>
          </a:prstGeom>
        </p:spPr>
        <p:txBody>
          <a:bodyPr lIns="0" rIns="0" anchor="b"/>
          <a:lstStyle>
            <a:lvl1pPr algn="ctr" defTabSz="914400" rtl="0" eaLnBrk="1" latinLnBrk="0" hangingPunct="1">
              <a:lnSpc>
                <a:spcPct val="90000"/>
              </a:lnSpc>
              <a:spcBef>
                <a:spcPct val="0"/>
              </a:spcBef>
              <a:buNone/>
              <a:defRPr sz="4400" b="1" kern="1200" baseline="0">
                <a:solidFill>
                  <a:srgbClr val="FFFFFF"/>
                </a:solidFill>
                <a:latin typeface="+mj-lt"/>
                <a:ea typeface="+mj-ea"/>
                <a:cs typeface="+mj-cs"/>
              </a:defRPr>
            </a:lvl1pPr>
          </a:lstStyle>
          <a:p>
            <a:endParaRPr lang="en-US" dirty="0"/>
          </a:p>
        </p:txBody>
      </p:sp>
      <p:sp>
        <p:nvSpPr>
          <p:cNvPr id="9" name="Text Placeholder 39"/>
          <p:cNvSpPr txBox="1"/>
          <p:nvPr userDrawn="1"/>
        </p:nvSpPr>
        <p:spPr>
          <a:xfrm>
            <a:off x="167781" y="4325938"/>
            <a:ext cx="8800006" cy="1542162"/>
          </a:xfrm>
          <a:prstGeom prst="rect">
            <a:avLst/>
          </a:prstGeom>
        </p:spPr>
        <p:txBody>
          <a:bodyPr lIns="0" rIns="0">
            <a:noAutofit/>
          </a:bodyPr>
          <a:lstStyle>
            <a:lvl1pPr marL="0" indent="0" algn="ctr" defTabSz="914400" rtl="0" eaLnBrk="1" latinLnBrk="0" hangingPunct="1">
              <a:lnSpc>
                <a:spcPct val="90000"/>
              </a:lnSpc>
              <a:spcBef>
                <a:spcPts val="1000"/>
              </a:spcBef>
              <a:buFont typeface="Arial" panose="020B0604020202020204" pitchFamily="34" charset="0"/>
              <a:buNone/>
              <a:defRPr sz="2400" b="1" kern="1200" baseline="0">
                <a:solidFill>
                  <a:srgbClr val="31337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pic>
        <p:nvPicPr>
          <p:cNvPr id="11" name="图片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5652" y="476672"/>
            <a:ext cx="5004940" cy="1028934"/>
          </a:xfrm>
          <a:prstGeom prst="rect">
            <a:avLst/>
          </a:prstGeom>
        </p:spPr>
      </p:pic>
      <p:pic>
        <p:nvPicPr>
          <p:cNvPr id="12" name="图片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52177" y="476672"/>
            <a:ext cx="4191955" cy="1028934"/>
          </a:xfrm>
          <a:prstGeom prst="rect">
            <a:avLst/>
          </a:prstGeom>
        </p:spPr>
      </p:pic>
    </p:spTree>
  </p:cSld>
  <p:clrMap bg1="lt1" tx1="dk1" bg2="lt2" tx2="dk2" accent1="accent1" accent2="accent2" accent3="accent3" accent4="accent4" accent5="accent5" accent6="accent6" hlink="hlink" folHlink="folHlink"/>
  <p:sldLayoutIdLst>
    <p:sldLayoutId id="2147483651"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0" y="0"/>
            <a:ext cx="9154484" cy="784800"/>
          </a:xfrm>
          <a:prstGeom prst="rect">
            <a:avLst/>
          </a:prstGeom>
          <a:solidFill>
            <a:srgbClr val="0118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p:cNvPicPr>
            <a:picLocks noChangeAspect="1"/>
          </p:cNvPicPr>
          <p:nvPr userDrawn="1"/>
        </p:nvPicPr>
        <p:blipFill rotWithShape="1">
          <a:blip r:embed="rId3">
            <a:extLst>
              <a:ext uri="{28A0092B-C50C-407E-A947-70E740481C1C}">
                <a14:useLocalDpi xmlns:a14="http://schemas.microsoft.com/office/drawing/2010/main" val="0"/>
              </a:ext>
            </a:extLst>
          </a:blip>
          <a:srcRect r="74755"/>
          <a:stretch>
            <a:fillRect/>
          </a:stretch>
        </p:blipFill>
        <p:spPr>
          <a:xfrm>
            <a:off x="9284" y="44704"/>
            <a:ext cx="740519" cy="720000"/>
          </a:xfrm>
          <a:prstGeom prst="rect">
            <a:avLst/>
          </a:prstGeom>
        </p:spPr>
      </p:pic>
    </p:spTree>
  </p:cSld>
  <p:clrMap bg1="lt1" tx1="dk1" bg2="lt2" tx2="dk2" accent1="accent1" accent2="accent2" accent3="accent3" accent4="accent4" accent5="accent5" accent6="accent6" hlink="hlink" folHlink="folHlink"/>
  <p:sldLayoutIdLst>
    <p:sldLayoutId id="2147483653" r:id="rId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557035" y="4037661"/>
            <a:ext cx="1887055" cy="1551579"/>
          </a:xfrm>
          <a:prstGeom prst="rect">
            <a:avLst/>
          </a:prstGeom>
          <a:noFill/>
        </p:spPr>
        <p:txBody>
          <a:bodyPr wrap="none" rtlCol="0">
            <a:spAutoFit/>
          </a:bodyPr>
          <a:lstStyle/>
          <a:p>
            <a:pPr algn="ctr">
              <a:lnSpc>
                <a:spcPct val="150000"/>
              </a:lnSpc>
            </a:pPr>
            <a:r>
              <a:rPr lang="zh-CN" altLang="en-US" sz="2200" b="1" dirty="0">
                <a:solidFill>
                  <a:srgbClr val="003366"/>
                </a:solidFill>
                <a:latin typeface="Times New Roman" panose="02020603050405020304" pitchFamily="18" charset="0"/>
                <a:ea typeface="楷体" panose="02010609060101010101" pitchFamily="49" charset="-122"/>
                <a:cs typeface="Times New Roman" panose="02020603050405020304" pitchFamily="18" charset="0"/>
              </a:rPr>
              <a:t>郭宁</a:t>
            </a:r>
            <a:endParaRPr lang="en-US" altLang="zh-CN" sz="2200" b="1" dirty="0">
              <a:solidFill>
                <a:srgbClr val="003366"/>
              </a:solidFill>
              <a:latin typeface="Times New Roman" panose="02020603050405020304" pitchFamily="18" charset="0"/>
              <a:ea typeface="楷体" panose="02010609060101010101" pitchFamily="49" charset="-122"/>
              <a:cs typeface="Times New Roman" panose="02020603050405020304" pitchFamily="18" charset="0"/>
            </a:endParaRPr>
          </a:p>
          <a:p>
            <a:pPr algn="ctr">
              <a:lnSpc>
                <a:spcPct val="150000"/>
              </a:lnSpc>
            </a:pPr>
            <a:r>
              <a:rPr lang="en-US" altLang="zh-CN" sz="2200" b="1" dirty="0">
                <a:solidFill>
                  <a:srgbClr val="003366"/>
                </a:solidFill>
                <a:latin typeface="Times New Roman" panose="02020603050405020304" pitchFamily="18" charset="0"/>
                <a:ea typeface="楷体" panose="02010609060101010101" pitchFamily="49" charset="-122"/>
                <a:cs typeface="Times New Roman" panose="02020603050405020304" pitchFamily="18" charset="0"/>
              </a:rPr>
              <a:t>13573124311</a:t>
            </a:r>
          </a:p>
          <a:p>
            <a:pPr algn="ctr">
              <a:lnSpc>
                <a:spcPct val="150000"/>
              </a:lnSpc>
            </a:pPr>
            <a:r>
              <a:rPr lang="zh-CN" altLang="en-US" sz="2200" b="1" dirty="0">
                <a:solidFill>
                  <a:srgbClr val="003366"/>
                </a:solidFill>
                <a:latin typeface="Times New Roman" panose="02020603050405020304" pitchFamily="18" charset="0"/>
                <a:ea typeface="楷体" panose="02010609060101010101" pitchFamily="49" charset="-122"/>
                <a:cs typeface="Times New Roman" panose="02020603050405020304" pitchFamily="18" charset="0"/>
              </a:rPr>
              <a:t>齐鲁工业大学</a:t>
            </a:r>
            <a:endParaRPr lang="en-US" altLang="zh-CN" sz="2200" b="1" dirty="0">
              <a:solidFill>
                <a:srgbClr val="003366"/>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矩形 3"/>
          <p:cNvSpPr/>
          <p:nvPr/>
        </p:nvSpPr>
        <p:spPr>
          <a:xfrm>
            <a:off x="6215614" y="5589240"/>
            <a:ext cx="1313180" cy="539378"/>
          </a:xfrm>
          <a:prstGeom prst="rect">
            <a:avLst/>
          </a:prstGeom>
        </p:spPr>
        <p:txBody>
          <a:bodyPr wrap="none">
            <a:spAutoFit/>
          </a:bodyPr>
          <a:lstStyle/>
          <a:p>
            <a:pPr algn="ctr">
              <a:lnSpc>
                <a:spcPct val="150000"/>
              </a:lnSpc>
            </a:pPr>
            <a:r>
              <a:rPr lang="en-US" altLang="zh-CN" sz="2200" b="1" dirty="0">
                <a:solidFill>
                  <a:srgbClr val="003366"/>
                </a:solidFill>
                <a:latin typeface="Times New Roman" panose="02020603050405020304" pitchFamily="18" charset="0"/>
                <a:ea typeface="黑体" panose="02010609060101010101" pitchFamily="49" charset="-122"/>
                <a:cs typeface="Times New Roman" panose="02020603050405020304" pitchFamily="18" charset="0"/>
              </a:rPr>
              <a:t>2023.2.20</a:t>
            </a:r>
            <a:endParaRPr lang="zh-CN" altLang="en-US" sz="2200" b="1" dirty="0">
              <a:solidFill>
                <a:srgbClr val="003366"/>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文本框 5">
            <a:extLst>
              <a:ext uri="{FF2B5EF4-FFF2-40B4-BE49-F238E27FC236}">
                <a16:creationId xmlns:a16="http://schemas.microsoft.com/office/drawing/2014/main" id="{7E636C0D-7BDA-468F-809C-2BAD8EAED311}"/>
              </a:ext>
            </a:extLst>
          </p:cNvPr>
          <p:cNvSpPr txBox="1"/>
          <p:nvPr/>
        </p:nvSpPr>
        <p:spPr>
          <a:xfrm>
            <a:off x="360170" y="2422629"/>
            <a:ext cx="8280786" cy="707886"/>
          </a:xfrm>
          <a:prstGeom prst="rect">
            <a:avLst/>
          </a:prstGeom>
          <a:noFill/>
        </p:spPr>
        <p:txBody>
          <a:bodyPr wrap="square" rtlCol="0">
            <a:spAutoFit/>
          </a:bodyPr>
          <a:lstStyle/>
          <a:p>
            <a:pPr algn="ctr"/>
            <a:r>
              <a:rPr lang="zh-CN" altLang="en-US" sz="4000" dirty="0">
                <a:solidFill>
                  <a:schemeClr val="bg1"/>
                </a:solidFill>
                <a:latin typeface="楷体" panose="02010609060101010101" pitchFamily="49" charset="-122"/>
                <a:ea typeface="楷体" panose="02010609060101010101" pitchFamily="49" charset="-122"/>
                <a:cs typeface="Times New Roman" panose="02020603050405020304" pitchFamily="18" charset="0"/>
              </a:rPr>
              <a:t>化工设计</a:t>
            </a:r>
            <a:endParaRPr lang="en-US" altLang="zh-CN" sz="40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276F340A-6235-434D-BADA-4CFD1604E657}"/>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4" name="Rectangle 8">
            <a:extLst>
              <a:ext uri="{FF2B5EF4-FFF2-40B4-BE49-F238E27FC236}">
                <a16:creationId xmlns:a16="http://schemas.microsoft.com/office/drawing/2014/main" id="{DDF3CD2F-9533-4241-B054-9BB2BD19BD96}"/>
              </a:ext>
            </a:extLst>
          </p:cNvPr>
          <p:cNvSpPr>
            <a:spLocks noChangeArrowheads="1"/>
          </p:cNvSpPr>
          <p:nvPr/>
        </p:nvSpPr>
        <p:spPr bwMode="auto">
          <a:xfrm>
            <a:off x="899592" y="1268760"/>
            <a:ext cx="6912768" cy="39505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zh-CN" sz="2800" b="1" dirty="0">
                <a:latin typeface="Times New Roman" panose="02020603050405020304" pitchFamily="18" charset="0"/>
                <a:ea typeface="楷体" panose="02010609060101010101" pitchFamily="49" charset="-122"/>
                <a:cs typeface="Times New Roman" panose="02020603050405020304" pitchFamily="18" charset="0"/>
              </a:rPr>
              <a:t>本章主要内容</a:t>
            </a:r>
          </a:p>
          <a:p>
            <a:pPr>
              <a:buClr>
                <a:srgbClr val="CC0000"/>
              </a:buClr>
              <a:buFont typeface="Wingdings" panose="05000000000000000000" pitchFamily="2" charset="2"/>
              <a:buChar char="Ø"/>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1.1 化工设计的种类 </a:t>
            </a:r>
          </a:p>
          <a:p>
            <a:pPr>
              <a:buClr>
                <a:srgbClr val="CC0000"/>
              </a:buClr>
              <a:buFont typeface="Wingdings" panose="05000000000000000000" pitchFamily="2" charset="2"/>
              <a:buChar char="Ø"/>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1.2 化工厂设计的工作程序 </a:t>
            </a:r>
          </a:p>
          <a:p>
            <a:pPr>
              <a:buClr>
                <a:srgbClr val="CC0000"/>
              </a:buClr>
              <a:buFont typeface="Wingdings" panose="05000000000000000000" pitchFamily="2" charset="2"/>
              <a:buChar char="Ø"/>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1.3 化工车间工艺设计的程序及内容 </a:t>
            </a:r>
          </a:p>
          <a:p>
            <a:pPr>
              <a:buClr>
                <a:srgbClr val="CC0000"/>
              </a:buClr>
              <a:buFont typeface="Wingdings" panose="05000000000000000000" pitchFamily="2" charset="2"/>
              <a:buChar char="Ø"/>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1.4 设计文件</a:t>
            </a:r>
            <a:endParaRPr lang="en-US"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marL="0" indent="0">
              <a:spcBef>
                <a:spcPts val="1200"/>
              </a:spcBef>
              <a:spcAft>
                <a:spcPts val="600"/>
              </a:spcAft>
              <a:buNone/>
            </a:pPr>
            <a:r>
              <a:rPr lang="zh-CN" altLang="zh-CN" sz="2800" b="1" dirty="0">
                <a:latin typeface="Times New Roman" panose="02020603050405020304" pitchFamily="18" charset="0"/>
                <a:ea typeface="楷体" panose="02010609060101010101" pitchFamily="49" charset="-122"/>
                <a:cs typeface="Times New Roman" panose="02020603050405020304" pitchFamily="18" charset="0"/>
              </a:rPr>
              <a:t>本章重点难点</a:t>
            </a:r>
          </a:p>
          <a:p>
            <a:pPr>
              <a:buClr>
                <a:srgbClr val="CC0000"/>
              </a:buClr>
              <a:buFont typeface="Wingdings" panose="05000000000000000000" pitchFamily="2" charset="2"/>
              <a:buChar char="Ø"/>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化工设计的种类</a:t>
            </a:r>
          </a:p>
          <a:p>
            <a:pPr>
              <a:buClr>
                <a:srgbClr val="CC0000"/>
              </a:buClr>
              <a:buFont typeface="Wingdings" panose="05000000000000000000" pitchFamily="2" charset="2"/>
              <a:buChar char="Ø"/>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化工厂设计的工作程序</a:t>
            </a:r>
            <a:r>
              <a:rPr lang="zh-CN" altLang="zh-CN" sz="2400" b="1" dirty="0">
                <a:latin typeface="Times New Roman" panose="02020603050405020304" pitchFamily="18" charset="0"/>
                <a:ea typeface="楷体" panose="02010609060101010101" pitchFamily="49" charset="-122"/>
                <a:cs typeface="Times New Roman" panose="02020603050405020304" pitchFamily="18" charset="0"/>
              </a:rPr>
              <a:t> </a:t>
            </a:r>
          </a:p>
        </p:txBody>
      </p:sp>
    </p:spTree>
    <p:extLst>
      <p:ext uri="{BB962C8B-B14F-4D97-AF65-F5344CB8AC3E}">
        <p14:creationId xmlns:p14="http://schemas.microsoft.com/office/powerpoint/2010/main" val="166604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8F77BCEE-2419-479D-A25B-3C7FA64171E3}"/>
              </a:ext>
            </a:extLst>
          </p:cNvPr>
          <p:cNvSpPr>
            <a:spLocks noChangeArrowheads="1"/>
          </p:cNvSpPr>
          <p:nvPr/>
        </p:nvSpPr>
        <p:spPr bwMode="auto">
          <a:xfrm>
            <a:off x="304800" y="1124744"/>
            <a:ext cx="8610600" cy="4454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804863" indent="-261938">
              <a:spcBef>
                <a:spcPct val="20000"/>
              </a:spcBef>
              <a:buChar char="–"/>
              <a:defRPr sz="2800">
                <a:solidFill>
                  <a:schemeClr val="tx1"/>
                </a:solidFill>
                <a:latin typeface="Arial" panose="020B0604020202020204" pitchFamily="34" charset="0"/>
                <a:ea typeface="宋体" panose="02010600030101010101" pitchFamily="2" charset="-122"/>
              </a:defRPr>
            </a:lvl2pPr>
            <a:lvl3pPr marL="1677988"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2085975"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493963"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951163"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408363"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865563"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4322763"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zh-CN" b="1" dirty="0">
                <a:latin typeface="Times New Roman" panose="02020603050405020304" pitchFamily="18" charset="0"/>
                <a:ea typeface="楷体" panose="02010609060101010101" pitchFamily="49" charset="-122"/>
                <a:cs typeface="Times New Roman" panose="02020603050405020304" pitchFamily="18" charset="0"/>
              </a:rPr>
              <a:t>1.1</a:t>
            </a:r>
            <a:r>
              <a:rPr lang="en-US" altLang="zh-CN" b="1" dirty="0">
                <a:latin typeface="Times New Roman" panose="02020603050405020304" pitchFamily="18" charset="0"/>
                <a:ea typeface="楷体" panose="02010609060101010101" pitchFamily="49" charset="-122"/>
                <a:cs typeface="Times New Roman" panose="02020603050405020304" pitchFamily="18" charset="0"/>
              </a:rPr>
              <a:t> </a:t>
            </a:r>
            <a:r>
              <a:rPr lang="zh-CN" altLang="zh-CN" b="1" dirty="0">
                <a:latin typeface="Times New Roman" panose="02020603050405020304" pitchFamily="18" charset="0"/>
                <a:ea typeface="楷体" panose="02010609060101010101" pitchFamily="49" charset="-122"/>
                <a:cs typeface="Times New Roman" panose="02020603050405020304" pitchFamily="18" charset="0"/>
              </a:rPr>
              <a:t>化工设计的种类</a:t>
            </a:r>
          </a:p>
          <a:p>
            <a:pPr marL="180000" indent="0">
              <a:buNone/>
            </a:pPr>
            <a:r>
              <a:rPr lang="zh-CN"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一、根据项目性质分类</a:t>
            </a:r>
            <a:r>
              <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 </a:t>
            </a:r>
          </a:p>
          <a:p>
            <a:pPr>
              <a:buFontTx/>
              <a:buNone/>
            </a:pPr>
            <a:r>
              <a:rPr lang="zh-CN" altLang="zh-CN" sz="2800" b="1" dirty="0">
                <a:latin typeface="Times New Roman" panose="02020603050405020304" pitchFamily="18" charset="0"/>
                <a:ea typeface="楷体" panose="02010609060101010101" pitchFamily="49" charset="-122"/>
                <a:cs typeface="Times New Roman" panose="02020603050405020304" pitchFamily="18" charset="0"/>
              </a:rPr>
              <a:t>	1、新建项目设计 </a:t>
            </a:r>
          </a:p>
          <a:p>
            <a:pPr>
              <a:buFontTx/>
              <a:buNone/>
            </a:pPr>
            <a:r>
              <a:rPr lang="zh-CN" altLang="zh-CN" sz="2800" dirty="0">
                <a:latin typeface="Times New Roman" panose="02020603050405020304" pitchFamily="18" charset="0"/>
                <a:ea typeface="楷体" panose="02010609060101010101" pitchFamily="49" charset="-122"/>
                <a:cs typeface="Times New Roman" panose="02020603050405020304" pitchFamily="18" charset="0"/>
              </a:rPr>
              <a:t>	</a:t>
            </a: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包括新产品设计和采用新工艺或新技术的产品设计</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endParaRPr lang="zh-CN"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a:buFontTx/>
              <a:buNone/>
            </a:pPr>
            <a:r>
              <a:rPr lang="zh-CN" altLang="zh-CN" sz="2800" b="1" dirty="0">
                <a:latin typeface="Times New Roman" panose="02020603050405020304" pitchFamily="18" charset="0"/>
                <a:ea typeface="楷体" panose="02010609060101010101" pitchFamily="49" charset="-122"/>
                <a:cs typeface="Times New Roman" panose="02020603050405020304" pitchFamily="18" charset="0"/>
              </a:rPr>
              <a:t>	2、重复建设项目设计</a:t>
            </a:r>
          </a:p>
          <a:p>
            <a:pPr>
              <a:buFontTx/>
              <a:buNone/>
            </a:pPr>
            <a:r>
              <a:rPr lang="zh-CN" altLang="zh-CN" sz="2800" dirty="0">
                <a:latin typeface="Times New Roman" panose="02020603050405020304" pitchFamily="18" charset="0"/>
                <a:ea typeface="楷体" panose="02010609060101010101" pitchFamily="49" charset="-122"/>
                <a:cs typeface="Times New Roman" panose="02020603050405020304" pitchFamily="18" charset="0"/>
              </a:rPr>
              <a:t>	</a:t>
            </a: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市场需要，设备老化，需要再建生产装置</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endParaRPr lang="zh-CN"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a:buFontTx/>
              <a:buNone/>
            </a:pPr>
            <a:r>
              <a:rPr lang="zh-CN" altLang="zh-CN" sz="2800" b="1" dirty="0">
                <a:latin typeface="Times New Roman" panose="02020603050405020304" pitchFamily="18" charset="0"/>
                <a:ea typeface="楷体" panose="02010609060101010101" pitchFamily="49" charset="-122"/>
                <a:cs typeface="Times New Roman" panose="02020603050405020304" pitchFamily="18" charset="0"/>
              </a:rPr>
              <a:t>	3、已有装置的改造设计</a:t>
            </a:r>
          </a:p>
          <a:p>
            <a:pPr lvl="1">
              <a:buFont typeface="Wingdings" panose="05000000000000000000" pitchFamily="2" charset="2"/>
              <a:buChar char="Ø"/>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产品质量或产量不能满足客户要求</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endParaRPr lang="zh-CN"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lvl="1">
              <a:buFont typeface="Wingdings" panose="05000000000000000000" pitchFamily="2" charset="2"/>
              <a:buChar char="Ø"/>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原材料和能量消耗过高而缺乏市场竞争能力</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endParaRPr lang="zh-CN" altLang="zh-CN" sz="2400" dirty="0">
              <a:latin typeface="Times New Roman" panose="02020603050405020304" pitchFamily="18" charset="0"/>
              <a:ea typeface="楷体" panose="02010609060101010101" pitchFamily="49" charset="-122"/>
              <a:cs typeface="Times New Roman" panose="02020603050405020304" pitchFamily="18" charset="0"/>
            </a:endParaRPr>
          </a:p>
          <a:p>
            <a:pPr lvl="1">
              <a:buFont typeface="Wingdings" panose="05000000000000000000" pitchFamily="2" charset="2"/>
              <a:buChar char="Ø"/>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环保要求的提高、为了实现清洁生产</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endParaRPr lang="zh-CN" altLang="zh-CN" sz="2400"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2CD4800C-DF54-4E5D-B6F1-303CC351B3F9}"/>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724350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10364354-9B0B-4CBE-81B9-600E58F8636C}"/>
              </a:ext>
            </a:extLst>
          </p:cNvPr>
          <p:cNvSpPr>
            <a:spLocks noChangeArrowheads="1"/>
          </p:cNvSpPr>
          <p:nvPr/>
        </p:nvSpPr>
        <p:spPr bwMode="auto">
          <a:xfrm>
            <a:off x="304800" y="1124744"/>
            <a:ext cx="8610600" cy="30963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zh-CN" sz="3600" b="1" dirty="0">
                <a:latin typeface="Times New Roman" panose="02020603050405020304" pitchFamily="18" charset="0"/>
                <a:ea typeface="楷体" panose="02010609060101010101" pitchFamily="49" charset="-122"/>
                <a:cs typeface="Times New Roman" panose="02020603050405020304" pitchFamily="18" charset="0"/>
              </a:rPr>
              <a:t>1.1</a:t>
            </a:r>
            <a:r>
              <a:rPr lang="en-US" altLang="zh-CN" sz="3600" b="1" dirty="0">
                <a:latin typeface="Times New Roman" panose="02020603050405020304" pitchFamily="18" charset="0"/>
                <a:ea typeface="楷体" panose="02010609060101010101" pitchFamily="49" charset="-122"/>
                <a:cs typeface="Times New Roman" panose="02020603050405020304" pitchFamily="18" charset="0"/>
              </a:rPr>
              <a:t> </a:t>
            </a:r>
            <a:r>
              <a:rPr lang="zh-CN" altLang="zh-CN" sz="3600" b="1" dirty="0">
                <a:latin typeface="Times New Roman" panose="02020603050405020304" pitchFamily="18" charset="0"/>
                <a:ea typeface="楷体" panose="02010609060101010101" pitchFamily="49" charset="-122"/>
                <a:cs typeface="Times New Roman" panose="02020603050405020304" pitchFamily="18" charset="0"/>
              </a:rPr>
              <a:t>化工设计的种类</a:t>
            </a:r>
          </a:p>
          <a:p>
            <a:pPr marL="180000" indent="0">
              <a:buNone/>
            </a:pPr>
            <a:r>
              <a:rPr lang="zh-CN"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二、</a:t>
            </a: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化 工 设 计 主 要 过 程</a:t>
            </a:r>
            <a:endParaRPr lang="zh-CN" altLang="zh-CN" sz="2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indent="342900">
              <a:buFontTx/>
              <a:buNone/>
            </a:pPr>
            <a:r>
              <a:rPr lang="zh-CN" altLang="zh-CN" sz="2000" dirty="0">
                <a:latin typeface="Times New Roman" panose="02020603050405020304" pitchFamily="18" charset="0"/>
                <a:ea typeface="楷体" panose="02010609060101010101" pitchFamily="49" charset="-122"/>
                <a:cs typeface="Times New Roman" panose="02020603050405020304" pitchFamily="18" charset="0"/>
              </a:rPr>
              <a:t>	</a:t>
            </a:r>
            <a:r>
              <a:rPr lang="zh-CN" altLang="en-US" dirty="0"/>
              <a:t>典型的石油化工工程建设项目一般包括项目前 期、工程设计、设备材料采购、施工建设、投料试车 等阶段</a:t>
            </a:r>
            <a:endParaRPr lang="zh-CN" altLang="zh-CN" sz="2000"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文本框 3">
            <a:extLst>
              <a:ext uri="{FF2B5EF4-FFF2-40B4-BE49-F238E27FC236}">
                <a16:creationId xmlns:a16="http://schemas.microsoft.com/office/drawing/2014/main" id="{A7C746C8-50FA-424A-B0EA-384ABD1A6FB9}"/>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839321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1B349A5-F5D3-4065-B604-C4E9DD1D08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50323"/>
            <a:ext cx="9144000" cy="5357354"/>
          </a:xfrm>
          <a:prstGeom prst="rect">
            <a:avLst/>
          </a:prstGeom>
        </p:spPr>
      </p:pic>
    </p:spTree>
    <p:extLst>
      <p:ext uri="{BB962C8B-B14F-4D97-AF65-F5344CB8AC3E}">
        <p14:creationId xmlns:p14="http://schemas.microsoft.com/office/powerpoint/2010/main" val="2339770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2BC623DE-E770-45BE-8991-0FAFF828358D}"/>
              </a:ext>
            </a:extLst>
          </p:cNvPr>
          <p:cNvSpPr>
            <a:spLocks noChangeArrowheads="1"/>
          </p:cNvSpPr>
          <p:nvPr/>
        </p:nvSpPr>
        <p:spPr bwMode="auto">
          <a:xfrm>
            <a:off x="304800" y="1134615"/>
            <a:ext cx="8610600" cy="56027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 </a:t>
            </a:r>
          </a:p>
          <a:p>
            <a:pPr>
              <a:buFontTx/>
              <a:buNone/>
            </a:pPr>
            <a:r>
              <a:rPr lang="zh-CN" altLang="zh-CN" sz="2400" b="1" dirty="0">
                <a:latin typeface="Times New Roman" panose="02020603050405020304" pitchFamily="18" charset="0"/>
                <a:ea typeface="楷体" panose="02010609060101010101" pitchFamily="49" charset="-122"/>
                <a:cs typeface="Times New Roman" panose="02020603050405020304" pitchFamily="18" charset="0"/>
              </a:rPr>
              <a:t>	</a:t>
            </a:r>
            <a:r>
              <a:rPr lang="zh-CN"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1、</a:t>
            </a: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项目前期 </a:t>
            </a:r>
            <a:r>
              <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工程研究阶段</a:t>
            </a:r>
            <a:r>
              <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a:t>
            </a:r>
          </a:p>
          <a:p>
            <a:pPr>
              <a:buFontTx/>
              <a:buNone/>
            </a:pPr>
            <a:endParaRPr lang="zh-CN"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489150" lvl="1" indent="0">
              <a:buNone/>
            </a:pPr>
            <a:r>
              <a:rPr lang="zh-CN" altLang="en-US" dirty="0"/>
              <a:t>① 项目预可行性研究 </a:t>
            </a:r>
            <a:endParaRPr lang="en-US" altLang="zh-CN" dirty="0"/>
          </a:p>
          <a:p>
            <a:pPr marL="489150" lvl="1" indent="0">
              <a:buNone/>
            </a:pPr>
            <a:r>
              <a:rPr lang="zh-CN" altLang="en-US" dirty="0"/>
              <a:t>② 项目可 行 性 研 究 </a:t>
            </a:r>
            <a:endParaRPr lang="en-US" altLang="zh-CN" dirty="0"/>
          </a:p>
          <a:p>
            <a:pPr marL="489150" lvl="1" indent="0">
              <a:buNone/>
            </a:pPr>
            <a:r>
              <a:rPr lang="zh-CN" altLang="en-US" dirty="0"/>
              <a:t>③ 编制项目申请报告 </a:t>
            </a:r>
            <a:endParaRPr lang="en-US" altLang="zh-CN" dirty="0"/>
          </a:p>
          <a:p>
            <a:pPr marL="489150" lvl="1" indent="0">
              <a:buNone/>
            </a:pPr>
            <a:r>
              <a:rPr lang="zh-CN" altLang="en-US" dirty="0"/>
              <a:t>④ 工艺技术询价</a:t>
            </a:r>
            <a:endParaRPr lang="en-US" altLang="zh-CN" dirty="0"/>
          </a:p>
          <a:p>
            <a:pPr marL="489150" lvl="1" indent="0">
              <a:buNone/>
            </a:pPr>
            <a:r>
              <a:rPr lang="zh-CN" altLang="en-US" dirty="0"/>
              <a:t>⑤ 工艺设计包开发</a:t>
            </a:r>
            <a:endParaRPr lang="en-US" altLang="zh-CN" dirty="0"/>
          </a:p>
          <a:p>
            <a:pPr marL="489150" lvl="1" indent="0">
              <a:buNone/>
            </a:pPr>
            <a:r>
              <a:rPr lang="zh-CN" altLang="en-US" dirty="0"/>
              <a:t>⑥ 过程安全风险评估</a:t>
            </a:r>
            <a:endParaRPr lang="zh-CN" altLang="zh-CN" sz="1600"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B1C42D34-EA05-4EFC-B2C2-3F2D202C78B8}"/>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344825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05C2282-97BA-454D-AA36-E24C21C69511}"/>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B6EDB13C-F30D-4B42-B1D4-A78B039EBB5C}"/>
              </a:ext>
            </a:extLst>
          </p:cNvPr>
          <p:cNvSpPr>
            <a:spLocks noChangeArrowheads="1"/>
          </p:cNvSpPr>
          <p:nvPr/>
        </p:nvSpPr>
        <p:spPr bwMode="auto">
          <a:xfrm>
            <a:off x="304800" y="1134616"/>
            <a:ext cx="8610600" cy="5174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buFontTx/>
              <a:buNone/>
            </a:pPr>
            <a:r>
              <a:rPr lang="zh-CN" altLang="zh-CN" sz="2400" b="1" dirty="0">
                <a:latin typeface="Times New Roman" panose="02020603050405020304" pitchFamily="18" charset="0"/>
                <a:ea typeface="楷体" panose="02010609060101010101" pitchFamily="49" charset="-122"/>
                <a:cs typeface="Times New Roman" panose="02020603050405020304" pitchFamily="18" charset="0"/>
              </a:rPr>
              <a:t>	</a:t>
            </a:r>
            <a:r>
              <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2</a:t>
            </a:r>
            <a:r>
              <a:rPr lang="zh-CN"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工程</a:t>
            </a:r>
            <a:r>
              <a:rPr lang="zh-CN"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设计</a:t>
            </a:r>
          </a:p>
          <a:p>
            <a:pPr marL="342000" indent="342000">
              <a:buNone/>
            </a:pPr>
            <a:r>
              <a:rPr lang="zh-CN" altLang="zh-CN" sz="2400" dirty="0">
                <a:latin typeface="Times New Roman" panose="02020603050405020304" pitchFamily="18" charset="0"/>
                <a:ea typeface="楷体" panose="02010609060101010101" pitchFamily="49" charset="-122"/>
                <a:cs typeface="Times New Roman" panose="02020603050405020304" pitchFamily="18" charset="0"/>
              </a:rPr>
              <a:t>	</a:t>
            </a:r>
            <a:r>
              <a:rPr lang="zh-CN" altLang="en-US" dirty="0"/>
              <a:t>① 总体设计</a:t>
            </a:r>
            <a:endParaRPr lang="en-US" altLang="zh-CN" dirty="0"/>
          </a:p>
          <a:p>
            <a:pPr marL="342000" indent="342000">
              <a:buNone/>
            </a:pPr>
            <a:r>
              <a:rPr lang="zh-CN" altLang="en-US" dirty="0"/>
              <a:t>  ② 基础工程设计</a:t>
            </a:r>
            <a:endParaRPr lang="en-US" altLang="zh-CN" dirty="0"/>
          </a:p>
          <a:p>
            <a:pPr marL="342000" indent="342000">
              <a:buNone/>
            </a:pPr>
            <a:r>
              <a:rPr lang="zh-CN" altLang="en-US" dirty="0"/>
              <a:t>  ③ 详细工程设计</a:t>
            </a:r>
            <a:endParaRPr lang="en-US" altLang="zh-CN" dirty="0"/>
          </a:p>
          <a:p>
            <a:pPr marL="341313" indent="-76200">
              <a:buNone/>
            </a:pPr>
            <a:r>
              <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3</a:t>
            </a: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、设备与材料采购</a:t>
            </a:r>
            <a:endPar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341313" indent="-76200">
              <a:buNone/>
            </a:pPr>
            <a:r>
              <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4</a:t>
            </a: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、施工建设</a:t>
            </a:r>
            <a:endPar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341313" indent="-76200">
              <a:buNone/>
            </a:pPr>
            <a:r>
              <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5</a:t>
            </a: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、投料试车</a:t>
            </a:r>
            <a:endPar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341313" indent="-76200">
              <a:buNone/>
            </a:pPr>
            <a:endPar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342000" indent="342000">
              <a:buNone/>
            </a:pPr>
            <a:endParaRPr lang="zh-CN" altLang="zh-CN" sz="24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0149515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a:extLst>
              <a:ext uri="{FF2B5EF4-FFF2-40B4-BE49-F238E27FC236}">
                <a16:creationId xmlns:a16="http://schemas.microsoft.com/office/drawing/2014/main" id="{9AF3F4FA-113B-48DF-B5CE-390D7A00BA9F}"/>
              </a:ext>
            </a:extLst>
          </p:cNvPr>
          <p:cNvSpPr>
            <a:spLocks noChangeArrowheads="1"/>
          </p:cNvSpPr>
          <p:nvPr/>
        </p:nvSpPr>
        <p:spPr bwMode="auto">
          <a:xfrm>
            <a:off x="533400" y="1143000"/>
            <a:ext cx="79248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defRPr sz="4400">
                <a:solidFill>
                  <a:schemeClr val="tx2"/>
                </a:solidFill>
                <a:latin typeface="Arial" panose="020B0604020202020204" pitchFamily="34" charset="0"/>
                <a:ea typeface="宋体" panose="02010600030101010101" pitchFamily="2" charset="-122"/>
              </a:defRPr>
            </a:lvl1pPr>
            <a:lvl2pPr algn="ctr">
              <a:defRPr sz="4400">
                <a:solidFill>
                  <a:schemeClr val="tx2"/>
                </a:solidFill>
                <a:latin typeface="Arial" panose="020B0604020202020204" pitchFamily="34" charset="0"/>
                <a:ea typeface="宋体" panose="02010600030101010101" pitchFamily="2" charset="-122"/>
              </a:defRPr>
            </a:lvl2pPr>
            <a:lvl3pPr algn="ctr">
              <a:defRPr sz="4400">
                <a:solidFill>
                  <a:schemeClr val="tx2"/>
                </a:solidFill>
                <a:latin typeface="Arial" panose="020B0604020202020204" pitchFamily="34" charset="0"/>
                <a:ea typeface="宋体" panose="02010600030101010101" pitchFamily="2" charset="-122"/>
              </a:defRPr>
            </a:lvl3pPr>
            <a:lvl4pPr algn="ctr">
              <a:defRPr sz="4400">
                <a:solidFill>
                  <a:schemeClr val="tx2"/>
                </a:solidFill>
                <a:latin typeface="Arial" panose="020B0604020202020204" pitchFamily="34" charset="0"/>
                <a:ea typeface="宋体" panose="02010600030101010101" pitchFamily="2" charset="-122"/>
              </a:defRPr>
            </a:lvl4pPr>
            <a:lvl5pPr algn="ctr">
              <a:defRPr sz="4400">
                <a:solidFill>
                  <a:schemeClr val="tx2"/>
                </a:solidFill>
                <a:latin typeface="Arial" panose="020B0604020202020204" pitchFamily="34" charset="0"/>
                <a:ea typeface="宋体" panose="02010600030101010101" pitchFamily="2" charset="-122"/>
              </a:defRPr>
            </a:lvl5pPr>
            <a:lvl6pPr marL="4572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zh-CN" sz="3200" b="1" dirty="0">
                <a:solidFill>
                  <a:schemeClr val="accent2"/>
                </a:solidFill>
                <a:latin typeface="楷体" panose="02010609060101010101" pitchFamily="49" charset="-122"/>
                <a:ea typeface="楷体" panose="02010609060101010101" pitchFamily="49" charset="-122"/>
              </a:rPr>
              <a:t>第二节 化工厂设计的工作程序</a:t>
            </a:r>
          </a:p>
        </p:txBody>
      </p:sp>
      <p:sp>
        <p:nvSpPr>
          <p:cNvPr id="3" name="Text Box 10">
            <a:extLst>
              <a:ext uri="{FF2B5EF4-FFF2-40B4-BE49-F238E27FC236}">
                <a16:creationId xmlns:a16="http://schemas.microsoft.com/office/drawing/2014/main" id="{07A0E7D6-6814-4F5B-BAA1-240E55718024}"/>
              </a:ext>
            </a:extLst>
          </p:cNvPr>
          <p:cNvSpPr txBox="1">
            <a:spLocks noChangeArrowheads="1"/>
          </p:cNvSpPr>
          <p:nvPr/>
        </p:nvSpPr>
        <p:spPr bwMode="auto">
          <a:xfrm>
            <a:off x="533400" y="1905000"/>
            <a:ext cx="8229600" cy="49013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63538" indent="-363538">
              <a:defRPr>
                <a:solidFill>
                  <a:schemeClr val="tx1"/>
                </a:solidFill>
                <a:latin typeface="Arial" panose="020B0604020202020204" pitchFamily="34" charset="0"/>
                <a:ea typeface="宋体" panose="02010600030101010101" pitchFamily="2" charset="-122"/>
              </a:defRPr>
            </a:lvl1pPr>
            <a:lvl2pPr marL="542925">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10000"/>
              </a:lnSpc>
              <a:buFontTx/>
              <a:buChar char="•"/>
            </a:pPr>
            <a:r>
              <a:rPr lang="zh-CN" altLang="en-US" sz="3200" b="1" dirty="0">
                <a:latin typeface="楷体" panose="02010609060101010101" pitchFamily="49" charset="-122"/>
                <a:ea typeface="楷体" panose="02010609060101010101" pitchFamily="49" charset="-122"/>
              </a:rPr>
              <a:t>预可行性研究阶段工艺专业的主要工作内容</a:t>
            </a:r>
            <a:endParaRPr lang="en-US" altLang="zh-CN" sz="3200" b="1" dirty="0">
              <a:latin typeface="楷体" panose="02010609060101010101" pitchFamily="49" charset="-122"/>
              <a:ea typeface="楷体" panose="02010609060101010101" pitchFamily="49" charset="-122"/>
            </a:endParaRPr>
          </a:p>
          <a:p>
            <a:pPr>
              <a:lnSpc>
                <a:spcPct val="110000"/>
              </a:lnSpc>
              <a:buFontTx/>
              <a:buChar char="•"/>
            </a:pPr>
            <a:r>
              <a:rPr lang="zh-CN" altLang="en-US" sz="3200" b="1" dirty="0">
                <a:latin typeface="楷体" panose="02010609060101010101" pitchFamily="49" charset="-122"/>
                <a:ea typeface="楷体" panose="02010609060101010101" pitchFamily="49" charset="-122"/>
              </a:rPr>
              <a:t>可行性研究阶段工艺专业的主要工作内容</a:t>
            </a:r>
          </a:p>
          <a:p>
            <a:pPr>
              <a:lnSpc>
                <a:spcPct val="110000"/>
              </a:lnSpc>
              <a:buFontTx/>
              <a:buChar char="•"/>
            </a:pPr>
            <a:r>
              <a:rPr lang="zh-CN" altLang="en-US" sz="3200" b="1" dirty="0">
                <a:latin typeface="楷体" panose="02010609060101010101" pitchFamily="49" charset="-122"/>
                <a:ea typeface="楷体" panose="02010609060101010101" pitchFamily="49" charset="-122"/>
              </a:rPr>
              <a:t>技术采购阶段工艺专业的主要工作内容</a:t>
            </a:r>
            <a:endParaRPr lang="en-US" altLang="zh-CN" sz="3200" b="1" dirty="0">
              <a:latin typeface="楷体" panose="02010609060101010101" pitchFamily="49" charset="-122"/>
              <a:ea typeface="楷体" panose="02010609060101010101" pitchFamily="49" charset="-122"/>
            </a:endParaRPr>
          </a:p>
          <a:p>
            <a:pPr>
              <a:lnSpc>
                <a:spcPct val="110000"/>
              </a:lnSpc>
              <a:buFontTx/>
              <a:buChar char="•"/>
            </a:pPr>
            <a:r>
              <a:rPr lang="zh-CN" altLang="en-US" sz="3200" b="1" dirty="0">
                <a:latin typeface="楷体" panose="02010609060101010101" pitchFamily="49" charset="-122"/>
                <a:ea typeface="楷体" panose="02010609060101010101" pitchFamily="49" charset="-122"/>
              </a:rPr>
              <a:t>研究开发阶段工艺专业的主要工作内容</a:t>
            </a:r>
            <a:endParaRPr lang="en-US" altLang="zh-CN" sz="3200" b="1" dirty="0">
              <a:latin typeface="楷体" panose="02010609060101010101" pitchFamily="49" charset="-122"/>
              <a:ea typeface="楷体" panose="02010609060101010101" pitchFamily="49" charset="-122"/>
            </a:endParaRPr>
          </a:p>
          <a:p>
            <a:pPr>
              <a:lnSpc>
                <a:spcPct val="110000"/>
              </a:lnSpc>
              <a:buFontTx/>
              <a:buChar char="•"/>
            </a:pPr>
            <a:r>
              <a:rPr lang="zh-CN" altLang="en-US" sz="3200" b="1" dirty="0">
                <a:latin typeface="楷体" panose="02010609060101010101" pitchFamily="49" charset="-122"/>
                <a:ea typeface="楷体" panose="02010609060101010101" pitchFamily="49" charset="-122"/>
              </a:rPr>
              <a:t>工艺设计包开发阶段工艺专业的主要工作内容</a:t>
            </a:r>
          </a:p>
          <a:p>
            <a:pPr>
              <a:lnSpc>
                <a:spcPct val="110000"/>
              </a:lnSpc>
              <a:buFontTx/>
              <a:buChar char="•"/>
            </a:pPr>
            <a:endParaRPr lang="en-US" altLang="zh-CN" sz="3200" b="1" dirty="0">
              <a:latin typeface="楷体" panose="02010609060101010101" pitchFamily="49" charset="-122"/>
              <a:ea typeface="楷体" panose="02010609060101010101" pitchFamily="49" charset="-122"/>
            </a:endParaRPr>
          </a:p>
          <a:p>
            <a:pPr marL="0" indent="0">
              <a:lnSpc>
                <a:spcPct val="110000"/>
              </a:lnSpc>
            </a:pPr>
            <a:endParaRPr lang="zh-CN" altLang="zh-CN" sz="3200" b="1" dirty="0">
              <a:latin typeface="楷体" panose="02010609060101010101" pitchFamily="49" charset="-122"/>
              <a:ea typeface="楷体" panose="02010609060101010101" pitchFamily="49" charset="-122"/>
            </a:endParaRPr>
          </a:p>
        </p:txBody>
      </p:sp>
      <p:sp>
        <p:nvSpPr>
          <p:cNvPr id="4" name="文本框 3">
            <a:extLst>
              <a:ext uri="{FF2B5EF4-FFF2-40B4-BE49-F238E27FC236}">
                <a16:creationId xmlns:a16="http://schemas.microsoft.com/office/drawing/2014/main" id="{8954B29E-E872-4849-8CE5-39BE19439AB7}"/>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8170547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DDD1836-9C36-4C34-A6B4-58D54610F1AB}"/>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3F307FF6-9C6B-4F37-A264-848214BE198D}"/>
              </a:ext>
            </a:extLst>
          </p:cNvPr>
          <p:cNvSpPr>
            <a:spLocks noChangeArrowheads="1"/>
          </p:cNvSpPr>
          <p:nvPr/>
        </p:nvSpPr>
        <p:spPr bwMode="auto">
          <a:xfrm>
            <a:off x="304800" y="990600"/>
            <a:ext cx="8659688" cy="5318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zh-CN" sz="2800" dirty="0">
                <a:latin typeface="Times New Roman" panose="02020603050405020304" pitchFamily="18" charset="0"/>
                <a:ea typeface="楷体" panose="02010609060101010101" pitchFamily="49" charset="-122"/>
                <a:cs typeface="Times New Roman" panose="02020603050405020304" pitchFamily="18" charset="0"/>
              </a:rPr>
              <a:t> </a:t>
            </a:r>
          </a:p>
          <a:p>
            <a:pPr marL="180000" indent="0">
              <a:buNone/>
            </a:pPr>
            <a:r>
              <a:rPr lang="zh-CN" altLang="zh-CN" sz="2400"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a:t>
            </a:r>
            <a:r>
              <a:rPr lang="zh-CN" altLang="zh-CN" sz="2400" b="1" dirty="0">
                <a:solidFill>
                  <a:srgbClr val="FF0000"/>
                </a:solidFill>
                <a:latin typeface="楷体" panose="02010609060101010101" pitchFamily="49" charset="-122"/>
                <a:ea typeface="楷体" panose="02010609060101010101" pitchFamily="49" charset="-122"/>
                <a:cs typeface="Times New Roman" panose="02020603050405020304" pitchFamily="18" charset="0"/>
              </a:rPr>
              <a:t>、</a:t>
            </a:r>
            <a:r>
              <a:rPr lang="zh-CN" altLang="en-US" dirty="0">
                <a:solidFill>
                  <a:srgbClr val="FF0000"/>
                </a:solidFill>
                <a:latin typeface="楷体" panose="02010609060101010101" pitchFamily="49" charset="-122"/>
                <a:ea typeface="楷体" panose="02010609060101010101" pitchFamily="49" charset="-122"/>
              </a:rPr>
              <a:t>预可行性研究</a:t>
            </a:r>
            <a:endParaRPr lang="en-US" altLang="zh-CN" dirty="0">
              <a:solidFill>
                <a:srgbClr val="FF0000"/>
              </a:solidFill>
              <a:latin typeface="楷体" panose="02010609060101010101" pitchFamily="49" charset="-122"/>
              <a:ea typeface="楷体" panose="02010609060101010101" pitchFamily="49" charset="-122"/>
            </a:endParaRPr>
          </a:p>
          <a:p>
            <a:pPr marL="180000" indent="0">
              <a:buNone/>
            </a:pPr>
            <a:r>
              <a:rPr lang="en-US" altLang="zh-CN" sz="2400" dirty="0">
                <a:solidFill>
                  <a:srgbClr val="FF0000"/>
                </a:solidFill>
                <a:latin typeface="楷体" panose="02010609060101010101" pitchFamily="49" charset="-122"/>
                <a:ea typeface="楷体" panose="02010609060101010101" pitchFamily="49" charset="-122"/>
                <a:cs typeface="Times New Roman" panose="02020603050405020304" pitchFamily="18" charset="0"/>
              </a:rPr>
              <a:t>1.</a:t>
            </a:r>
            <a:r>
              <a:rPr lang="zh-CN" altLang="en-US" sz="2400" dirty="0">
                <a:solidFill>
                  <a:srgbClr val="FF0000"/>
                </a:solidFill>
                <a:latin typeface="楷体" panose="02010609060101010101" pitchFamily="49" charset="-122"/>
                <a:ea typeface="楷体" panose="02010609060101010101" pitchFamily="49" charset="-122"/>
                <a:cs typeface="Times New Roman" panose="02020603050405020304" pitchFamily="18" charset="0"/>
              </a:rPr>
              <a:t>目的</a:t>
            </a:r>
            <a:endParaRPr lang="en-US" altLang="zh-CN" sz="2400" dirty="0">
              <a:solidFill>
                <a:srgbClr val="FF0000"/>
              </a:solidFill>
              <a:latin typeface="楷体" panose="02010609060101010101" pitchFamily="49" charset="-122"/>
              <a:ea typeface="楷体" panose="02010609060101010101" pitchFamily="49" charset="-122"/>
              <a:cs typeface="Times New Roman" panose="02020603050405020304" pitchFamily="18" charset="0"/>
            </a:endParaRPr>
          </a:p>
          <a:p>
            <a:pPr marL="180000" indent="457200">
              <a:lnSpc>
                <a:spcPct val="150000"/>
              </a:lnSpc>
              <a:buNone/>
            </a:pPr>
            <a:r>
              <a:rPr lang="zh-CN" altLang="en-US" sz="2800" dirty="0"/>
              <a:t>经过投资机会研究</a:t>
            </a:r>
            <a:r>
              <a:rPr lang="en-US" altLang="zh-CN" sz="2800" dirty="0"/>
              <a:t>,</a:t>
            </a:r>
            <a:r>
              <a:rPr lang="zh-CN" altLang="en-US" sz="2800" dirty="0"/>
              <a:t>项目业主认为某工程项目的 设想具有一定的生命力</a:t>
            </a:r>
            <a:r>
              <a:rPr lang="en-US" altLang="zh-CN" sz="2800" dirty="0"/>
              <a:t>,</a:t>
            </a:r>
            <a:r>
              <a:rPr lang="zh-CN" altLang="en-US" sz="2800" dirty="0"/>
              <a:t>但尚未掌握足够的数据去进 行详细的可行性研究</a:t>
            </a:r>
            <a:r>
              <a:rPr lang="en-US" altLang="zh-CN" sz="2800" dirty="0"/>
              <a:t>,</a:t>
            </a:r>
            <a:r>
              <a:rPr lang="zh-CN" altLang="en-US" sz="2800" dirty="0"/>
              <a:t>或对项目的经济性有怀疑</a:t>
            </a:r>
            <a:r>
              <a:rPr lang="en-US" altLang="zh-CN" sz="2800" dirty="0"/>
              <a:t>,</a:t>
            </a:r>
            <a:r>
              <a:rPr lang="zh-CN" altLang="en-US" sz="2800" dirty="0"/>
              <a:t>尚 不能确定项目的取舍。为了避免花费过多或费时太 长</a:t>
            </a:r>
            <a:r>
              <a:rPr lang="en-US" altLang="zh-CN" sz="2800" dirty="0"/>
              <a:t>,</a:t>
            </a:r>
            <a:r>
              <a:rPr lang="zh-CN" altLang="en-US" sz="2800" dirty="0"/>
              <a:t>以较少的费用、较短的时间得出结论</a:t>
            </a:r>
            <a:r>
              <a:rPr lang="en-US" altLang="zh-CN" sz="2800" dirty="0"/>
              <a:t>,</a:t>
            </a:r>
            <a:r>
              <a:rPr lang="zh-CN" altLang="en-US" sz="2800" dirty="0"/>
              <a:t>有时还需 对某些关键性的问题进行辅助研究。 </a:t>
            </a:r>
            <a:endParaRPr lang="zh-CN" altLang="zh-CN" sz="18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6619555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7A3B02B3-C6C7-44BE-9948-C44144746C63}"/>
              </a:ext>
            </a:extLst>
          </p:cNvPr>
          <p:cNvSpPr>
            <a:spLocks noChangeArrowheads="1"/>
          </p:cNvSpPr>
          <p:nvPr/>
        </p:nvSpPr>
        <p:spPr bwMode="auto">
          <a:xfrm>
            <a:off x="304800" y="990600"/>
            <a:ext cx="8659688" cy="5318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zh-CN" sz="2800" dirty="0">
                <a:latin typeface="Times New Roman" panose="02020603050405020304" pitchFamily="18" charset="0"/>
                <a:ea typeface="楷体" panose="02010609060101010101" pitchFamily="49" charset="-122"/>
                <a:cs typeface="Times New Roman" panose="02020603050405020304" pitchFamily="18" charset="0"/>
              </a:rPr>
              <a:t> </a:t>
            </a:r>
          </a:p>
          <a:p>
            <a:pPr marL="180000" indent="0">
              <a:buNone/>
            </a:pPr>
            <a:r>
              <a:rPr lang="zh-CN" altLang="zh-CN" sz="2400"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a:t>
            </a:r>
            <a:r>
              <a:rPr lang="zh-CN" altLang="zh-CN" sz="2400" b="1" dirty="0">
                <a:solidFill>
                  <a:srgbClr val="FF0000"/>
                </a:solidFill>
                <a:latin typeface="楷体" panose="02010609060101010101" pitchFamily="49" charset="-122"/>
                <a:ea typeface="楷体" panose="02010609060101010101" pitchFamily="49" charset="-122"/>
                <a:cs typeface="Times New Roman" panose="02020603050405020304" pitchFamily="18" charset="0"/>
              </a:rPr>
              <a:t>、</a:t>
            </a:r>
            <a:r>
              <a:rPr lang="zh-CN" altLang="en-US" dirty="0">
                <a:solidFill>
                  <a:srgbClr val="FF0000"/>
                </a:solidFill>
                <a:latin typeface="楷体" panose="02010609060101010101" pitchFamily="49" charset="-122"/>
                <a:ea typeface="楷体" panose="02010609060101010101" pitchFamily="49" charset="-122"/>
              </a:rPr>
              <a:t>预可行性研究</a:t>
            </a:r>
            <a:endParaRPr lang="en-US" altLang="zh-CN" dirty="0">
              <a:solidFill>
                <a:srgbClr val="FF0000"/>
              </a:solidFill>
              <a:latin typeface="楷体" panose="02010609060101010101" pitchFamily="49" charset="-122"/>
              <a:ea typeface="楷体" panose="02010609060101010101" pitchFamily="49" charset="-122"/>
            </a:endParaRPr>
          </a:p>
          <a:p>
            <a:pPr marL="180000" indent="0">
              <a:buNone/>
            </a:pPr>
            <a:r>
              <a:rPr lang="en-US" altLang="zh-CN" sz="2400" dirty="0">
                <a:solidFill>
                  <a:srgbClr val="FF0000"/>
                </a:solidFill>
                <a:latin typeface="楷体" panose="02010609060101010101" pitchFamily="49" charset="-122"/>
                <a:ea typeface="楷体" panose="02010609060101010101" pitchFamily="49" charset="-122"/>
                <a:cs typeface="Times New Roman" panose="02020603050405020304" pitchFamily="18" charset="0"/>
              </a:rPr>
              <a:t>2.</a:t>
            </a:r>
            <a:r>
              <a:rPr lang="zh-CN" altLang="en-US" sz="2400" dirty="0">
                <a:solidFill>
                  <a:srgbClr val="FF0000"/>
                </a:solidFill>
                <a:latin typeface="楷体" panose="02010609060101010101" pitchFamily="49" charset="-122"/>
                <a:ea typeface="楷体" panose="02010609060101010101" pitchFamily="49" charset="-122"/>
                <a:cs typeface="Times New Roman" panose="02020603050405020304" pitchFamily="18" charset="0"/>
              </a:rPr>
              <a:t>内容</a:t>
            </a:r>
            <a:endParaRPr lang="en-US" altLang="zh-CN" sz="2400" dirty="0">
              <a:solidFill>
                <a:srgbClr val="FF0000"/>
              </a:solidFill>
              <a:latin typeface="楷体" panose="02010609060101010101" pitchFamily="49" charset="-122"/>
              <a:ea typeface="楷体" panose="02010609060101010101" pitchFamily="49" charset="-122"/>
              <a:cs typeface="Times New Roman" panose="02020603050405020304" pitchFamily="18" charset="0"/>
            </a:endParaRPr>
          </a:p>
          <a:p>
            <a:pPr marL="180000" indent="0">
              <a:buNone/>
            </a:pPr>
            <a:r>
              <a:rPr lang="zh-CN" altLang="en-US" sz="2400" dirty="0">
                <a:latin typeface="楷体" panose="02010609060101010101" pitchFamily="49" charset="-122"/>
                <a:ea typeface="楷体" panose="02010609060101010101" pitchFamily="49" charset="-122"/>
                <a:cs typeface="Times New Roman" panose="02020603050405020304" pitchFamily="18" charset="0"/>
              </a:rPr>
              <a:t>（</a:t>
            </a:r>
            <a:r>
              <a:rPr lang="en-US" altLang="zh-CN" sz="2400" dirty="0">
                <a:latin typeface="楷体" panose="02010609060101010101" pitchFamily="49" charset="-122"/>
                <a:ea typeface="楷体" panose="02010609060101010101" pitchFamily="49" charset="-122"/>
                <a:cs typeface="Times New Roman" panose="02020603050405020304" pitchFamily="18" charset="0"/>
              </a:rPr>
              <a:t>1)</a:t>
            </a:r>
            <a:r>
              <a:rPr lang="zh-CN" altLang="en-US" sz="2400" dirty="0">
                <a:latin typeface="楷体" panose="02010609060101010101" pitchFamily="49" charset="-122"/>
                <a:ea typeface="楷体" panose="02010609060101010101" pitchFamily="49" charset="-122"/>
                <a:cs typeface="Times New Roman" panose="02020603050405020304" pitchFamily="18" charset="0"/>
              </a:rPr>
              <a:t>项目目标及功能定位</a:t>
            </a:r>
            <a:endParaRPr lang="en-US" altLang="zh-CN" sz="2400" dirty="0">
              <a:latin typeface="楷体" panose="02010609060101010101" pitchFamily="49" charset="-122"/>
              <a:ea typeface="楷体" panose="02010609060101010101" pitchFamily="49" charset="-122"/>
              <a:cs typeface="Times New Roman" panose="02020603050405020304" pitchFamily="18" charset="0"/>
            </a:endParaRPr>
          </a:p>
          <a:p>
            <a:pPr marL="180000" indent="0">
              <a:buNone/>
            </a:pPr>
            <a:r>
              <a:rPr lang="en-US" altLang="zh-CN" sz="2400" dirty="0">
                <a:latin typeface="楷体" panose="02010609060101010101" pitchFamily="49" charset="-122"/>
                <a:ea typeface="楷体" panose="02010609060101010101" pitchFamily="49" charset="-122"/>
                <a:cs typeface="Times New Roman" panose="02020603050405020304" pitchFamily="18" charset="0"/>
              </a:rPr>
              <a:t> (2)</a:t>
            </a:r>
            <a:r>
              <a:rPr lang="zh-CN" altLang="en-US" sz="2400" dirty="0">
                <a:latin typeface="楷体" panose="02010609060101010101" pitchFamily="49" charset="-122"/>
                <a:ea typeface="楷体" panose="02010609060101010101" pitchFamily="49" charset="-122"/>
                <a:cs typeface="Times New Roman" panose="02020603050405020304" pitchFamily="18" charset="0"/>
              </a:rPr>
              <a:t>项目方案初步论证</a:t>
            </a:r>
            <a:endParaRPr lang="en-US" altLang="zh-CN" sz="2400" dirty="0">
              <a:latin typeface="楷体" panose="02010609060101010101" pitchFamily="49" charset="-122"/>
              <a:ea typeface="楷体" panose="02010609060101010101" pitchFamily="49" charset="-122"/>
              <a:cs typeface="Times New Roman" panose="02020603050405020304" pitchFamily="18" charset="0"/>
            </a:endParaRPr>
          </a:p>
          <a:p>
            <a:pPr marL="180000" indent="0">
              <a:buNone/>
            </a:pPr>
            <a:r>
              <a:rPr lang="en-US" altLang="zh-CN" sz="2400" dirty="0">
                <a:latin typeface="楷体" panose="02010609060101010101" pitchFamily="49" charset="-122"/>
                <a:ea typeface="楷体" panose="02010609060101010101" pitchFamily="49" charset="-122"/>
                <a:cs typeface="Times New Roman" panose="02020603050405020304" pitchFamily="18" charset="0"/>
              </a:rPr>
              <a:t> (3)</a:t>
            </a:r>
            <a:r>
              <a:rPr lang="zh-CN" altLang="en-US" sz="2400" dirty="0">
                <a:latin typeface="楷体" panose="02010609060101010101" pitchFamily="49" charset="-122"/>
                <a:ea typeface="楷体" panose="02010609060101010101" pitchFamily="49" charset="-122"/>
                <a:cs typeface="Times New Roman" panose="02020603050405020304" pitchFamily="18" charset="0"/>
              </a:rPr>
              <a:t>辅助研究</a:t>
            </a:r>
            <a:endParaRPr lang="en-US" altLang="zh-CN" sz="2400" dirty="0">
              <a:latin typeface="楷体" panose="02010609060101010101" pitchFamily="49" charset="-122"/>
              <a:ea typeface="楷体" panose="02010609060101010101" pitchFamily="49" charset="-122"/>
              <a:cs typeface="Times New Roman" panose="02020603050405020304" pitchFamily="18" charset="0"/>
            </a:endParaRPr>
          </a:p>
          <a:p>
            <a:pPr marL="180000" indent="0">
              <a:buNone/>
            </a:pPr>
            <a:endParaRPr lang="zh-CN" altLang="en-US" sz="2400" dirty="0">
              <a:latin typeface="楷体" panose="02010609060101010101" pitchFamily="49" charset="-122"/>
              <a:ea typeface="楷体" panose="02010609060101010101" pitchFamily="49" charset="-122"/>
              <a:cs typeface="Times New Roman" panose="02020603050405020304" pitchFamily="18" charset="0"/>
            </a:endParaRPr>
          </a:p>
          <a:p>
            <a:pPr marL="180000" indent="0">
              <a:buNone/>
            </a:pPr>
            <a:endParaRPr lang="en-US" altLang="zh-CN" sz="2400" dirty="0">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5798505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89A26D8-8FAB-4BEB-BB41-05B650F8D653}"/>
              </a:ext>
            </a:extLst>
          </p:cNvPr>
          <p:cNvSpPr/>
          <p:nvPr/>
        </p:nvSpPr>
        <p:spPr>
          <a:xfrm>
            <a:off x="899592" y="1196752"/>
            <a:ext cx="7704856" cy="5078313"/>
          </a:xfrm>
          <a:prstGeom prst="rect">
            <a:avLst/>
          </a:prstGeom>
        </p:spPr>
        <p:txBody>
          <a:bodyPr wrap="square">
            <a:spAutoFit/>
          </a:bodyPr>
          <a:lstStyle/>
          <a:p>
            <a:r>
              <a:rPr lang="en-US" altLang="zh-CN" sz="2400" dirty="0">
                <a:solidFill>
                  <a:srgbClr val="000000"/>
                </a:solidFill>
                <a:latin typeface="楷体" panose="02010609060101010101" pitchFamily="49" charset="-122"/>
                <a:ea typeface="楷体" panose="02010609060101010101" pitchFamily="49" charset="-122"/>
              </a:rPr>
              <a:t>(4)</a:t>
            </a:r>
            <a:r>
              <a:rPr lang="zh-CN" altLang="en-US" sz="2400" dirty="0">
                <a:solidFill>
                  <a:srgbClr val="000000"/>
                </a:solidFill>
                <a:latin typeface="楷体" panose="02010609060101010101" pitchFamily="49" charset="-122"/>
                <a:ea typeface="楷体" panose="02010609060101010101" pitchFamily="49" charset="-122"/>
              </a:rPr>
              <a:t>预可行性研究报告的格式</a:t>
            </a:r>
            <a:endParaRPr lang="en-US" altLang="zh-CN" sz="2400" dirty="0">
              <a:solidFill>
                <a:srgbClr val="000000"/>
              </a:solidFill>
              <a:latin typeface="楷体" panose="02010609060101010101" pitchFamily="49" charset="-122"/>
              <a:ea typeface="楷体" panose="02010609060101010101" pitchFamily="49" charset="-122"/>
            </a:endParaRPr>
          </a:p>
          <a:p>
            <a:pPr indent="628650">
              <a:tabLst>
                <a:tab pos="628650" algn="l"/>
              </a:tabLst>
            </a:pPr>
            <a:r>
              <a:rPr lang="zh-CN" altLang="en-US" sz="2000" dirty="0">
                <a:latin typeface="+mn-ea"/>
              </a:rPr>
              <a:t>一、总论 </a:t>
            </a:r>
            <a:endParaRPr lang="en-US" altLang="zh-CN" sz="2000" dirty="0">
              <a:latin typeface="+mn-ea"/>
            </a:endParaRPr>
          </a:p>
          <a:p>
            <a:pPr indent="628650">
              <a:tabLst>
                <a:tab pos="628650" algn="l"/>
              </a:tabLst>
            </a:pPr>
            <a:r>
              <a:rPr lang="zh-CN" altLang="en-US" sz="2000" dirty="0">
                <a:latin typeface="+mn-ea"/>
              </a:rPr>
              <a:t>二、需求预测 </a:t>
            </a:r>
            <a:endParaRPr lang="en-US" altLang="zh-CN" sz="2000" dirty="0">
              <a:latin typeface="+mn-ea"/>
            </a:endParaRPr>
          </a:p>
          <a:p>
            <a:pPr indent="628650">
              <a:tabLst>
                <a:tab pos="628650" algn="l"/>
              </a:tabLst>
            </a:pPr>
            <a:r>
              <a:rPr lang="zh-CN" altLang="en-US" sz="2000" dirty="0">
                <a:latin typeface="+mn-ea"/>
              </a:rPr>
              <a:t>三、产品方案和生产规模</a:t>
            </a:r>
            <a:endParaRPr lang="en-US" altLang="zh-CN" sz="2000" dirty="0">
              <a:latin typeface="+mn-ea"/>
            </a:endParaRPr>
          </a:p>
          <a:p>
            <a:pPr indent="628650">
              <a:tabLst>
                <a:tab pos="628650" algn="l"/>
              </a:tabLst>
            </a:pPr>
            <a:r>
              <a:rPr lang="zh-CN" altLang="en-US" sz="2000" dirty="0">
                <a:latin typeface="+mn-ea"/>
              </a:rPr>
              <a:t>四、工艺技术方案 </a:t>
            </a:r>
            <a:endParaRPr lang="en-US" altLang="zh-CN" sz="2000" dirty="0">
              <a:latin typeface="+mn-ea"/>
            </a:endParaRPr>
          </a:p>
          <a:p>
            <a:pPr indent="628650">
              <a:tabLst>
                <a:tab pos="628650" algn="l"/>
              </a:tabLst>
            </a:pPr>
            <a:r>
              <a:rPr lang="zh-CN" altLang="en-US" sz="2000" dirty="0">
                <a:latin typeface="+mn-ea"/>
              </a:rPr>
              <a:t>五、原材料、燃料和动力供应 </a:t>
            </a:r>
            <a:endParaRPr lang="en-US" altLang="zh-CN" sz="2000" dirty="0">
              <a:latin typeface="+mn-ea"/>
            </a:endParaRPr>
          </a:p>
          <a:p>
            <a:pPr indent="628650">
              <a:tabLst>
                <a:tab pos="628650" algn="l"/>
              </a:tabLst>
            </a:pPr>
            <a:r>
              <a:rPr lang="zh-CN" altLang="en-US" sz="2000" dirty="0">
                <a:latin typeface="+mn-ea"/>
              </a:rPr>
              <a:t>六、建厂条件和初步厂址方案 </a:t>
            </a:r>
            <a:endParaRPr lang="en-US" altLang="zh-CN" sz="2000" dirty="0">
              <a:latin typeface="+mn-ea"/>
            </a:endParaRPr>
          </a:p>
          <a:p>
            <a:pPr indent="628650">
              <a:tabLst>
                <a:tab pos="628650" algn="l"/>
              </a:tabLst>
            </a:pPr>
            <a:r>
              <a:rPr lang="zh-CN" altLang="en-US" sz="2000" dirty="0">
                <a:latin typeface="+mn-ea"/>
              </a:rPr>
              <a:t>七、公用工程和辅助设施方案 </a:t>
            </a:r>
            <a:endParaRPr lang="en-US" altLang="zh-CN" sz="2000" dirty="0">
              <a:latin typeface="+mn-ea"/>
            </a:endParaRPr>
          </a:p>
          <a:p>
            <a:pPr indent="628650">
              <a:tabLst>
                <a:tab pos="628650" algn="l"/>
              </a:tabLst>
            </a:pPr>
            <a:r>
              <a:rPr lang="zh-CN" altLang="en-US" sz="2000" dirty="0">
                <a:latin typeface="+mn-ea"/>
              </a:rPr>
              <a:t>八、环境保护和劳动安全卫生</a:t>
            </a:r>
            <a:endParaRPr lang="en-US" altLang="zh-CN" sz="2000" dirty="0">
              <a:latin typeface="+mn-ea"/>
            </a:endParaRPr>
          </a:p>
          <a:p>
            <a:pPr indent="628650">
              <a:tabLst>
                <a:tab pos="628650" algn="l"/>
              </a:tabLst>
            </a:pPr>
            <a:r>
              <a:rPr lang="zh-CN" altLang="en-US" sz="2000" dirty="0">
                <a:latin typeface="+mn-ea"/>
              </a:rPr>
              <a:t>九、工厂组织和定员</a:t>
            </a:r>
            <a:endParaRPr lang="en-US" altLang="zh-CN" sz="2000" dirty="0">
              <a:latin typeface="+mn-ea"/>
            </a:endParaRPr>
          </a:p>
          <a:p>
            <a:pPr indent="628650">
              <a:tabLst>
                <a:tab pos="628650" algn="l"/>
              </a:tabLst>
            </a:pPr>
            <a:r>
              <a:rPr lang="zh-CN" altLang="en-US" sz="2000" dirty="0">
                <a:latin typeface="+mn-ea"/>
              </a:rPr>
              <a:t>十、项目实施计划 </a:t>
            </a:r>
            <a:endParaRPr lang="en-US" altLang="zh-CN" sz="2000" dirty="0">
              <a:latin typeface="+mn-ea"/>
            </a:endParaRPr>
          </a:p>
          <a:p>
            <a:pPr indent="628650">
              <a:tabLst>
                <a:tab pos="628650" algn="l"/>
              </a:tabLst>
            </a:pPr>
            <a:r>
              <a:rPr lang="zh-CN" altLang="en-US" sz="2000" dirty="0">
                <a:latin typeface="+mn-ea"/>
              </a:rPr>
              <a:t>十一、投资估算和资金筹措方案 </a:t>
            </a:r>
            <a:endParaRPr lang="en-US" altLang="zh-CN" sz="2000" dirty="0">
              <a:latin typeface="+mn-ea"/>
            </a:endParaRPr>
          </a:p>
          <a:p>
            <a:pPr indent="628650">
              <a:tabLst>
                <a:tab pos="628650" algn="l"/>
              </a:tabLst>
            </a:pPr>
            <a:r>
              <a:rPr lang="zh-CN" altLang="en-US" sz="2000" dirty="0">
                <a:latin typeface="+mn-ea"/>
              </a:rPr>
              <a:t>十二、财务、经济评价及社会效益评价</a:t>
            </a:r>
            <a:endParaRPr lang="en-US" altLang="zh-CN" sz="2000" dirty="0">
              <a:latin typeface="+mn-ea"/>
            </a:endParaRPr>
          </a:p>
          <a:p>
            <a:pPr indent="628650">
              <a:tabLst>
                <a:tab pos="628650" algn="l"/>
              </a:tabLst>
            </a:pPr>
            <a:r>
              <a:rPr lang="zh-CN" altLang="en-US" sz="2000" dirty="0">
                <a:latin typeface="+mn-ea"/>
              </a:rPr>
              <a:t>十三、结论与建议 </a:t>
            </a:r>
            <a:endParaRPr lang="en-US" altLang="zh-CN" sz="2000" dirty="0">
              <a:latin typeface="+mn-ea"/>
            </a:endParaRPr>
          </a:p>
          <a:p>
            <a:pPr indent="628650">
              <a:tabLst>
                <a:tab pos="628650" algn="l"/>
              </a:tabLst>
            </a:pPr>
            <a:r>
              <a:rPr lang="zh-CN" altLang="en-US" sz="2000" dirty="0">
                <a:latin typeface="+mn-ea"/>
              </a:rPr>
              <a:t>有关详细内容可见 </a:t>
            </a:r>
            <a:r>
              <a:rPr lang="en-US" altLang="zh-CN" sz="2000" dirty="0">
                <a:latin typeface="+mn-ea"/>
              </a:rPr>
              <a:t>《</a:t>
            </a:r>
            <a:r>
              <a:rPr lang="zh-CN" altLang="en-US" sz="2000" dirty="0">
                <a:latin typeface="+mn-ea"/>
              </a:rPr>
              <a:t>中国石油化工集团公司石油 化工项目可行性研究报告编制规定</a:t>
            </a:r>
            <a:r>
              <a:rPr lang="en-US" altLang="zh-CN" sz="2000" dirty="0">
                <a:latin typeface="+mn-ea"/>
              </a:rPr>
              <a:t>》 (2005)154</a:t>
            </a:r>
            <a:r>
              <a:rPr lang="zh-CN" altLang="en-US" sz="2000" dirty="0">
                <a:latin typeface="+mn-ea"/>
              </a:rPr>
              <a:t>号 文件。 </a:t>
            </a:r>
            <a:r>
              <a:rPr lang="zh-CN" altLang="en-US" sz="2000" dirty="0">
                <a:solidFill>
                  <a:srgbClr val="000000"/>
                </a:solidFill>
                <a:latin typeface="+mn-ea"/>
              </a:rPr>
              <a:t> </a:t>
            </a:r>
            <a:endParaRPr lang="zh-CN" altLang="en-US" sz="2000" dirty="0">
              <a:latin typeface="+mn-ea"/>
            </a:endParaRPr>
          </a:p>
        </p:txBody>
      </p:sp>
    </p:spTree>
    <p:extLst>
      <p:ext uri="{BB962C8B-B14F-4D97-AF65-F5344CB8AC3E}">
        <p14:creationId xmlns:p14="http://schemas.microsoft.com/office/powerpoint/2010/main" val="2481805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F10BCBC3-BF51-428A-A3E2-493FE952E05F}"/>
              </a:ext>
            </a:extLst>
          </p:cNvPr>
          <p:cNvSpPr/>
          <p:nvPr/>
        </p:nvSpPr>
        <p:spPr>
          <a:xfrm>
            <a:off x="441253" y="1556792"/>
            <a:ext cx="8118617" cy="4482958"/>
          </a:xfrm>
          <a:prstGeom prst="rect">
            <a:avLst/>
          </a:prstGeom>
        </p:spPr>
        <p:txBody>
          <a:bodyPr wrap="square">
            <a:spAutoFit/>
          </a:bodyPr>
          <a:lstStyle/>
          <a:p>
            <a:pPr marL="285750" indent="-285750">
              <a:lnSpc>
                <a:spcPct val="150000"/>
              </a:lnSpc>
              <a:spcBef>
                <a:spcPts val="600"/>
              </a:spcBef>
              <a:spcAft>
                <a:spcPts val="600"/>
              </a:spcAft>
              <a:buClr>
                <a:srgbClr val="009999"/>
              </a:buClr>
              <a:buFont typeface="Wingdings" panose="05000000000000000000" pitchFamily="2" charset="2"/>
              <a:buChar char="Ø"/>
            </a:pPr>
            <a:r>
              <a:rPr lang="zh-CN" altLang="en-US" sz="2000" b="1" dirty="0">
                <a:solidFill>
                  <a:srgbClr val="0000FF"/>
                </a:solidFill>
                <a:latin typeface="Times New Roman" panose="02020603050405020304" pitchFamily="18" charset="0"/>
                <a:ea typeface="楷体" panose="02010609060101010101" pitchFamily="49" charset="-122"/>
                <a:cs typeface="Times New Roman" panose="02020603050405020304" pitchFamily="18" charset="0"/>
              </a:rPr>
              <a:t>化工设计</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是我校化学工程与工艺专业的一门专业选修课；</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50000"/>
              </a:lnSpc>
              <a:spcBef>
                <a:spcPts val="600"/>
              </a:spcBef>
              <a:spcAft>
                <a:spcPts val="600"/>
              </a:spcAft>
              <a:buClr>
                <a:srgbClr val="009999"/>
              </a:buClr>
              <a:buFont typeface="Wingdings" panose="05000000000000000000" pitchFamily="2" charset="2"/>
              <a:buChar char="Ø"/>
            </a:pPr>
            <a:r>
              <a:rPr lang="zh-CN" altLang="en-US" sz="2000" b="1" dirty="0">
                <a:solidFill>
                  <a:srgbClr val="0000FF"/>
                </a:solidFill>
                <a:latin typeface="Times New Roman" panose="02020603050405020304" pitchFamily="18" charset="0"/>
                <a:ea typeface="楷体" panose="02010609060101010101" pitchFamily="49" charset="-122"/>
                <a:cs typeface="Times New Roman" panose="02020603050405020304" pitchFamily="18" charset="0"/>
              </a:rPr>
              <a:t>性质：</a:t>
            </a:r>
            <a:r>
              <a:rPr lang="zh-CN" altLang="zh-CN" sz="2000" dirty="0">
                <a:latin typeface="楷体" panose="02010609060101010101" pitchFamily="49" charset="-122"/>
                <a:ea typeface="楷体" panose="02010609060101010101" pitchFamily="49" charset="-122"/>
              </a:rPr>
              <a:t>本课程以化工生产车间(装置)的工艺设计为重点，讲述与国际化工设计相接轨、目前国内通用的化工设计的原则、方法、设计程序与技巧，和各种化工工艺图与化工设备图的绘制与阅读方法。</a:t>
            </a:r>
            <a:endParaRPr lang="en-US" altLang="zh-CN" sz="2000" dirty="0">
              <a:latin typeface="楷体" panose="02010609060101010101" pitchFamily="49" charset="-122"/>
              <a:ea typeface="楷体" panose="02010609060101010101" pitchFamily="49" charset="-122"/>
            </a:endParaRPr>
          </a:p>
          <a:p>
            <a:pPr marL="285750" indent="-285750">
              <a:lnSpc>
                <a:spcPct val="150000"/>
              </a:lnSpc>
              <a:spcBef>
                <a:spcPts val="600"/>
              </a:spcBef>
              <a:spcAft>
                <a:spcPts val="600"/>
              </a:spcAft>
              <a:buClr>
                <a:srgbClr val="009999"/>
              </a:buClr>
              <a:buFont typeface="Wingdings" panose="05000000000000000000" pitchFamily="2" charset="2"/>
              <a:buChar char="Ø"/>
            </a:pPr>
            <a:r>
              <a:rPr lang="zh-CN" altLang="en-US" sz="2000" b="1" dirty="0">
                <a:solidFill>
                  <a:srgbClr val="0000FF"/>
                </a:solidFill>
                <a:latin typeface="楷体" panose="02010609060101010101" pitchFamily="49" charset="-122"/>
                <a:ea typeface="楷体" panose="02010609060101010101" pitchFamily="49" charset="-122"/>
              </a:rPr>
              <a:t>目标：</a:t>
            </a:r>
            <a:r>
              <a:rPr lang="zh-CN" altLang="zh-CN" sz="2000" dirty="0">
                <a:latin typeface="楷体" panose="02010609060101010101" pitchFamily="49" charset="-122"/>
                <a:ea typeface="楷体" panose="02010609060101010101" pitchFamily="49" charset="-122"/>
              </a:rPr>
              <a:t>通过本课程的学习，使学生对化工生产车间(装置)设计的内容和步骤有较全面的了解，</a:t>
            </a:r>
            <a:r>
              <a:rPr lang="zh-CN" altLang="en-US" sz="2000" dirty="0">
                <a:latin typeface="楷体" panose="02010609060101010101" pitchFamily="49" charset="-122"/>
                <a:ea typeface="楷体" panose="02010609060101010101" pitchFamily="49" charset="-122"/>
              </a:rPr>
              <a:t>具备</a:t>
            </a:r>
            <a:r>
              <a:rPr lang="zh-CN" altLang="zh-CN" sz="2000" dirty="0">
                <a:latin typeface="楷体" panose="02010609060101010101" pitchFamily="49" charset="-122"/>
                <a:ea typeface="楷体" panose="02010609060101010101" pitchFamily="49" charset="-122"/>
              </a:rPr>
              <a:t>初步的化工装置设计能力。</a:t>
            </a:r>
            <a:r>
              <a:rPr lang="zh-CN" altLang="en-US" sz="2000" dirty="0">
                <a:latin typeface="楷体" panose="02010609060101010101" pitchFamily="49" charset="-122"/>
                <a:ea typeface="楷体" panose="02010609060101010101" pitchFamily="49" charset="-122"/>
              </a:rPr>
              <a:t>结合毕业设计，培养学生综合运用所学知识分析和解诀实际工程问题的能力，增强学生的工程概念和技术经济意识，熟悉化工设计的常用规范，使学生具备化学工程师的基本素质。</a:t>
            </a:r>
            <a:endParaRPr lang="en-US" altLang="zh-CN" sz="2000" dirty="0">
              <a:latin typeface="楷体" panose="02010609060101010101" pitchFamily="49" charset="-122"/>
              <a:ea typeface="楷体" panose="02010609060101010101" pitchFamily="49" charset="-122"/>
            </a:endParaRPr>
          </a:p>
        </p:txBody>
      </p:sp>
      <p:sp>
        <p:nvSpPr>
          <p:cNvPr id="6" name="矩形 5">
            <a:extLst>
              <a:ext uri="{FF2B5EF4-FFF2-40B4-BE49-F238E27FC236}">
                <a16:creationId xmlns:a16="http://schemas.microsoft.com/office/drawing/2014/main" id="{AE401082-0454-4103-AA04-F6BC49DC23D5}"/>
              </a:ext>
            </a:extLst>
          </p:cNvPr>
          <p:cNvSpPr/>
          <p:nvPr/>
        </p:nvSpPr>
        <p:spPr>
          <a:xfrm>
            <a:off x="3331010" y="918790"/>
            <a:ext cx="2698175" cy="523220"/>
          </a:xfrm>
          <a:prstGeom prst="rect">
            <a:avLst/>
          </a:prstGeom>
        </p:spPr>
        <p:txBody>
          <a:bodyPr wrap="none">
            <a:spAutoFit/>
          </a:bodyPr>
          <a:lstStyle/>
          <a:p>
            <a:r>
              <a:rPr lang="zh-CN" altLang="en-US" sz="2800" dirty="0">
                <a:solidFill>
                  <a:srgbClr val="C00000"/>
                </a:solidFill>
                <a:latin typeface="楷体" panose="02010609060101010101" pitchFamily="49" charset="-122"/>
                <a:ea typeface="楷体" panose="02010609060101010101" pitchFamily="49" charset="-122"/>
                <a:cs typeface="Times New Roman" panose="02020603050405020304" pitchFamily="18" charset="0"/>
              </a:rPr>
              <a:t>课程性质和目标</a:t>
            </a:r>
          </a:p>
        </p:txBody>
      </p:sp>
      <p:sp>
        <p:nvSpPr>
          <p:cNvPr id="7" name="文本框 6">
            <a:extLst>
              <a:ext uri="{FF2B5EF4-FFF2-40B4-BE49-F238E27FC236}">
                <a16:creationId xmlns:a16="http://schemas.microsoft.com/office/drawing/2014/main" id="{3E065542-B35B-43FC-9EAB-3E60E52E1D16}"/>
              </a:ext>
            </a:extLst>
          </p:cNvPr>
          <p:cNvSpPr txBox="1"/>
          <p:nvPr/>
        </p:nvSpPr>
        <p:spPr>
          <a:xfrm>
            <a:off x="360169" y="120641"/>
            <a:ext cx="8280786" cy="584775"/>
          </a:xfrm>
          <a:prstGeom prst="rect">
            <a:avLst/>
          </a:prstGeom>
          <a:noFill/>
        </p:spPr>
        <p:txBody>
          <a:bodyPr wrap="square" rtlCol="0">
            <a:spAutoFit/>
          </a:bodyPr>
          <a:lstStyle/>
          <a:p>
            <a:pPr algn="ctr"/>
            <a:r>
              <a:rPr lang="zh-CN" altLang="en-US" sz="3200" dirty="0">
                <a:solidFill>
                  <a:schemeClr val="bg1"/>
                </a:solidFill>
                <a:latin typeface="楷体" panose="02010609060101010101" pitchFamily="49" charset="-122"/>
                <a:ea typeface="楷体" panose="02010609060101010101" pitchFamily="49" charset="-122"/>
                <a:cs typeface="Times New Roman" panose="02020603050405020304" pitchFamily="18" charset="0"/>
              </a:rPr>
              <a:t>化工设计</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5957470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EE87272D-90F7-4AA0-A0D3-A1AB9023893E}"/>
              </a:ext>
            </a:extLst>
          </p:cNvPr>
          <p:cNvSpPr>
            <a:spLocks noChangeArrowheads="1"/>
          </p:cNvSpPr>
          <p:nvPr/>
        </p:nvSpPr>
        <p:spPr bwMode="auto">
          <a:xfrm>
            <a:off x="304800" y="990600"/>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180000" indent="0">
              <a:buNone/>
            </a:pPr>
            <a:r>
              <a:rPr lang="zh-CN" altLang="en-US" dirty="0">
                <a:solidFill>
                  <a:srgbClr val="FF0000"/>
                </a:solidFill>
                <a:latin typeface="楷体" panose="02010609060101010101" pitchFamily="49" charset="-122"/>
                <a:ea typeface="楷体" panose="02010609060101010101" pitchFamily="49" charset="-122"/>
              </a:rPr>
              <a:t>二、可行性研究阶段工艺专业的主要工作内容 </a:t>
            </a:r>
            <a:endParaRPr lang="zh-CN" altLang="zh-CN" dirty="0">
              <a:solidFill>
                <a:srgbClr val="FF0000"/>
              </a:solidFill>
              <a:latin typeface="楷体" panose="02010609060101010101" pitchFamily="49" charset="-122"/>
              <a:ea typeface="楷体" panose="02010609060101010101" pitchFamily="49" charset="-122"/>
            </a:endParaRPr>
          </a:p>
          <a:p>
            <a:r>
              <a:rPr lang="zh-CN" altLang="en-US" sz="2800" dirty="0"/>
              <a:t>可行性研究阶段工艺专业的主要工作内容与预可 行性研究阶段相同</a:t>
            </a:r>
            <a:r>
              <a:rPr lang="en-US" altLang="zh-CN" sz="2800" dirty="0"/>
              <a:t>,</a:t>
            </a:r>
            <a:r>
              <a:rPr lang="zh-CN" altLang="en-US" sz="2800" dirty="0"/>
              <a:t>但工作深度不同。 </a:t>
            </a:r>
          </a:p>
          <a:p>
            <a:r>
              <a:rPr lang="zh-CN" altLang="en-US" sz="2800" dirty="0"/>
              <a:t>项目可行性研究报告的编制以预可行性研究报告</a:t>
            </a:r>
            <a:r>
              <a:rPr lang="en-US" altLang="zh-CN" sz="2800" dirty="0"/>
              <a:t>(</a:t>
            </a:r>
            <a:r>
              <a:rPr lang="zh-CN" altLang="en-US" sz="2800" dirty="0"/>
              <a:t>或项目建议书</a:t>
            </a:r>
            <a:r>
              <a:rPr lang="en-US" altLang="zh-CN" sz="2800" dirty="0"/>
              <a:t>)</a:t>
            </a:r>
            <a:r>
              <a:rPr lang="zh-CN" altLang="en-US" sz="2800" dirty="0"/>
              <a:t>及其批复文件为依据</a:t>
            </a:r>
            <a:r>
              <a:rPr lang="en-US" altLang="zh-CN" sz="2800" dirty="0"/>
              <a:t>;</a:t>
            </a:r>
            <a:r>
              <a:rPr lang="zh-CN" altLang="en-US" sz="2800" dirty="0"/>
              <a:t>以国家的法 律、法规、政策和行业规划为指导</a:t>
            </a:r>
            <a:r>
              <a:rPr lang="en-US" altLang="zh-CN" sz="2800" dirty="0"/>
              <a:t>;</a:t>
            </a:r>
            <a:r>
              <a:rPr lang="zh-CN" altLang="en-US" sz="2800" dirty="0"/>
              <a:t>以信息化带动的 科技含量高、经济效益好、资源消 耗 低、环 境 污 染 少、人力资源优势得到充分发挥的新兴工业化的要求 为基本原则</a:t>
            </a:r>
            <a:r>
              <a:rPr lang="en-US" altLang="zh-CN" sz="2800" dirty="0"/>
              <a:t>;</a:t>
            </a:r>
            <a:r>
              <a:rPr lang="zh-CN" altLang="en-US" sz="2800" dirty="0"/>
              <a:t>重视节约资源、保护环境和安全生产</a:t>
            </a:r>
            <a:r>
              <a:rPr lang="en-US" altLang="zh-CN" sz="2800" dirty="0"/>
              <a:t>,</a:t>
            </a:r>
            <a:r>
              <a:rPr lang="zh-CN" altLang="en-US" sz="2800" dirty="0"/>
              <a:t>大力发展循环经济</a:t>
            </a:r>
            <a:r>
              <a:rPr lang="en-US" altLang="zh-CN" sz="2800" dirty="0"/>
              <a:t>,</a:t>
            </a:r>
            <a:r>
              <a:rPr lang="zh-CN" altLang="en-US" sz="2800" dirty="0"/>
              <a:t>建设节约型社会。 </a:t>
            </a:r>
          </a:p>
          <a:p>
            <a:pPr marL="432000">
              <a:buFont typeface="Wingdings" panose="05000000000000000000" pitchFamily="2" charset="2"/>
              <a:buChar char="Ø"/>
            </a:pPr>
            <a:endParaRPr lang="zh-CN" altLang="zh-CN" sz="2000" dirty="0">
              <a:latin typeface="楷体" panose="02010609060101010101" pitchFamily="49" charset="-122"/>
              <a:ea typeface="楷体" panose="02010609060101010101" pitchFamily="49" charset="-122"/>
            </a:endParaRPr>
          </a:p>
        </p:txBody>
      </p:sp>
      <p:sp>
        <p:nvSpPr>
          <p:cNvPr id="3" name="文本框 2">
            <a:extLst>
              <a:ext uri="{FF2B5EF4-FFF2-40B4-BE49-F238E27FC236}">
                <a16:creationId xmlns:a16="http://schemas.microsoft.com/office/drawing/2014/main" id="{C6BFD027-1517-470F-B998-9B38F73A1DB9}"/>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4538434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8">
            <a:extLst>
              <a:ext uri="{FF2B5EF4-FFF2-40B4-BE49-F238E27FC236}">
                <a16:creationId xmlns:a16="http://schemas.microsoft.com/office/drawing/2014/main" id="{86EC3C93-10CD-4E68-AF10-ED5C809C49FE}"/>
              </a:ext>
            </a:extLst>
          </p:cNvPr>
          <p:cNvSpPr>
            <a:spLocks noChangeArrowheads="1"/>
          </p:cNvSpPr>
          <p:nvPr/>
        </p:nvSpPr>
        <p:spPr bwMode="auto">
          <a:xfrm>
            <a:off x="304800" y="990600"/>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endParaRPr lang="zh-CN" altLang="zh-CN" sz="2800"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文本框 3">
            <a:extLst>
              <a:ext uri="{FF2B5EF4-FFF2-40B4-BE49-F238E27FC236}">
                <a16:creationId xmlns:a16="http://schemas.microsoft.com/office/drawing/2014/main" id="{3131B5C8-F8B8-4BCD-824E-0BBBC818EEDC}"/>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6" name="Rectangle 7">
            <a:extLst>
              <a:ext uri="{FF2B5EF4-FFF2-40B4-BE49-F238E27FC236}">
                <a16:creationId xmlns:a16="http://schemas.microsoft.com/office/drawing/2014/main" id="{341C9063-5159-47DB-A872-65902E9B3200}"/>
              </a:ext>
            </a:extLst>
          </p:cNvPr>
          <p:cNvSpPr>
            <a:spLocks noChangeArrowheads="1"/>
          </p:cNvSpPr>
          <p:nvPr/>
        </p:nvSpPr>
        <p:spPr bwMode="auto">
          <a:xfrm>
            <a:off x="270939" y="990600"/>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180000" indent="0">
              <a:buNone/>
            </a:pPr>
            <a:r>
              <a:rPr lang="zh-CN" altLang="en-US" dirty="0">
                <a:solidFill>
                  <a:srgbClr val="FF0000"/>
                </a:solidFill>
                <a:latin typeface="楷体" panose="02010609060101010101" pitchFamily="49" charset="-122"/>
                <a:ea typeface="楷体" panose="02010609060101010101" pitchFamily="49" charset="-122"/>
              </a:rPr>
              <a:t>三、技术路线选择阶段工艺专业的主要工作内容 </a:t>
            </a:r>
            <a:endParaRPr lang="zh-CN" altLang="zh-CN" dirty="0">
              <a:solidFill>
                <a:srgbClr val="FF0000"/>
              </a:solidFill>
              <a:latin typeface="楷体" panose="02010609060101010101" pitchFamily="49" charset="-122"/>
              <a:ea typeface="楷体" panose="02010609060101010101" pitchFamily="49" charset="-122"/>
            </a:endParaRPr>
          </a:p>
          <a:p>
            <a:pPr marL="432000">
              <a:buFont typeface="Wingdings" panose="05000000000000000000" pitchFamily="2" charset="2"/>
              <a:buChar char="Ø"/>
            </a:pPr>
            <a:r>
              <a:rPr lang="zh-CN" altLang="en-US" sz="2800" dirty="0"/>
              <a:t>通过技术路线比对</a:t>
            </a:r>
            <a:r>
              <a:rPr lang="en-US" altLang="zh-CN" sz="2800" dirty="0"/>
              <a:t>,</a:t>
            </a:r>
            <a:r>
              <a:rPr lang="zh-CN" altLang="en-US" sz="2800" dirty="0"/>
              <a:t>分析现有技术的优劣</a:t>
            </a:r>
            <a:r>
              <a:rPr lang="en-US" altLang="zh-CN" sz="2800" dirty="0"/>
              <a:t>,</a:t>
            </a:r>
            <a:r>
              <a:rPr lang="zh-CN" altLang="en-US" sz="2800" dirty="0"/>
              <a:t>结合 自身现有资源和潜在用户的需求</a:t>
            </a:r>
            <a:r>
              <a:rPr lang="en-US" altLang="zh-CN" sz="2800" dirty="0"/>
              <a:t>,</a:t>
            </a:r>
            <a:r>
              <a:rPr lang="zh-CN" altLang="en-US" sz="2800" dirty="0"/>
              <a:t>选择安全可靠和利 于推广的工艺路线</a:t>
            </a:r>
            <a:r>
              <a:rPr lang="en-US" altLang="zh-CN" sz="2800" dirty="0"/>
              <a:t>,</a:t>
            </a:r>
            <a:r>
              <a:rPr lang="zh-CN" altLang="en-US" sz="2800" dirty="0"/>
              <a:t>作为开发自主知识产权工艺设计 包的技术路线。</a:t>
            </a:r>
            <a:endParaRPr lang="en-US" altLang="zh-CN" sz="2800" dirty="0"/>
          </a:p>
          <a:p>
            <a:r>
              <a:rPr lang="zh-CN" altLang="en-US" sz="2800" dirty="0"/>
              <a:t>通过技术路线比对</a:t>
            </a:r>
            <a:r>
              <a:rPr lang="en-US" altLang="zh-CN" sz="2800" dirty="0"/>
              <a:t>,</a:t>
            </a:r>
            <a:r>
              <a:rPr lang="zh-CN" altLang="en-US" sz="2800" dirty="0"/>
              <a:t>分析每个技术路线的特点</a:t>
            </a:r>
            <a:r>
              <a:rPr lang="en-US" altLang="zh-CN" sz="2800" dirty="0"/>
              <a:t>,</a:t>
            </a:r>
            <a:r>
              <a:rPr lang="zh-CN" altLang="en-US" sz="2800" dirty="0"/>
              <a:t>掌握技术路线的适用范围和限制条件。</a:t>
            </a:r>
          </a:p>
          <a:p>
            <a:r>
              <a:rPr lang="zh-CN" altLang="en-US" sz="2800" dirty="0"/>
              <a:t>技术路线的选择要综合各方面因素</a:t>
            </a:r>
            <a:r>
              <a:rPr lang="en-US" altLang="zh-CN" sz="2800" dirty="0"/>
              <a:t>,</a:t>
            </a:r>
            <a:r>
              <a:rPr lang="zh-CN" altLang="en-US" sz="2800" dirty="0"/>
              <a:t>选出适合实 际情况的技术路线。既要结合潜在用户的实际情况</a:t>
            </a:r>
            <a:r>
              <a:rPr lang="en-US" altLang="zh-CN" sz="2800" dirty="0"/>
              <a:t>, </a:t>
            </a:r>
            <a:r>
              <a:rPr lang="zh-CN" altLang="en-US" sz="2800" dirty="0"/>
              <a:t>也要分析技术发展的前景</a:t>
            </a:r>
            <a:r>
              <a:rPr lang="en-US" altLang="zh-CN" sz="2800" dirty="0"/>
              <a:t>,</a:t>
            </a:r>
            <a:r>
              <a:rPr lang="zh-CN" altLang="en-US" sz="2800" dirty="0"/>
              <a:t>使开发技术适宜推广。 </a:t>
            </a:r>
            <a:endParaRPr lang="zh-CN" altLang="zh-CN" sz="2800"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5207355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8">
            <a:extLst>
              <a:ext uri="{FF2B5EF4-FFF2-40B4-BE49-F238E27FC236}">
                <a16:creationId xmlns:a16="http://schemas.microsoft.com/office/drawing/2014/main" id="{86EC3C93-10CD-4E68-AF10-ED5C809C49FE}"/>
              </a:ext>
            </a:extLst>
          </p:cNvPr>
          <p:cNvSpPr>
            <a:spLocks noChangeArrowheads="1"/>
          </p:cNvSpPr>
          <p:nvPr/>
        </p:nvSpPr>
        <p:spPr bwMode="auto">
          <a:xfrm>
            <a:off x="304800" y="990600"/>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endParaRPr lang="zh-CN" altLang="zh-CN" sz="2800"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文本框 3">
            <a:extLst>
              <a:ext uri="{FF2B5EF4-FFF2-40B4-BE49-F238E27FC236}">
                <a16:creationId xmlns:a16="http://schemas.microsoft.com/office/drawing/2014/main" id="{3131B5C8-F8B8-4BCD-824E-0BBBC818EEDC}"/>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6" name="Rectangle 7">
            <a:extLst>
              <a:ext uri="{FF2B5EF4-FFF2-40B4-BE49-F238E27FC236}">
                <a16:creationId xmlns:a16="http://schemas.microsoft.com/office/drawing/2014/main" id="{341C9063-5159-47DB-A872-65902E9B3200}"/>
              </a:ext>
            </a:extLst>
          </p:cNvPr>
          <p:cNvSpPr>
            <a:spLocks noChangeArrowheads="1"/>
          </p:cNvSpPr>
          <p:nvPr/>
        </p:nvSpPr>
        <p:spPr bwMode="auto">
          <a:xfrm>
            <a:off x="270939" y="990600"/>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180000" indent="0">
              <a:buNone/>
            </a:pPr>
            <a:r>
              <a:rPr lang="zh-CN" altLang="en-US" dirty="0">
                <a:solidFill>
                  <a:srgbClr val="FF0000"/>
                </a:solidFill>
                <a:latin typeface="楷体" panose="02010609060101010101" pitchFamily="49" charset="-122"/>
                <a:ea typeface="楷体" panose="02010609060101010101" pitchFamily="49" charset="-122"/>
              </a:rPr>
              <a:t>四、研究开发阶段工艺专业的主要工作内容</a:t>
            </a:r>
            <a:endParaRPr lang="zh-CN" altLang="zh-CN" dirty="0">
              <a:solidFill>
                <a:srgbClr val="FF0000"/>
              </a:solidFill>
              <a:latin typeface="楷体" panose="02010609060101010101" pitchFamily="49" charset="-122"/>
              <a:ea typeface="楷体" panose="02010609060101010101" pitchFamily="49" charset="-122"/>
            </a:endParaRPr>
          </a:p>
          <a:p>
            <a:pPr marL="432000">
              <a:buFont typeface="Wingdings" panose="05000000000000000000" pitchFamily="2" charset="2"/>
              <a:buChar char="Ø"/>
            </a:pPr>
            <a:r>
              <a:rPr lang="zh-CN" altLang="en-US" sz="2800" dirty="0"/>
              <a:t>在研究开发阶段</a:t>
            </a:r>
            <a:r>
              <a:rPr lang="en-US" altLang="zh-CN" sz="2800" dirty="0"/>
              <a:t>,</a:t>
            </a:r>
            <a:r>
              <a:rPr lang="zh-CN" altLang="en-US" sz="2800" dirty="0"/>
              <a:t>工艺专业的主要工作是为后 续工艺设计包编制做准备。一方面配合研究单位确 定反应条件、反应器形式、参数和分离方案等工艺 设计包编制的基础数据及方案</a:t>
            </a:r>
            <a:r>
              <a:rPr lang="en-US" altLang="zh-CN" sz="2800" dirty="0"/>
              <a:t>;</a:t>
            </a:r>
            <a:r>
              <a:rPr lang="zh-CN" altLang="en-US" sz="2800" dirty="0"/>
              <a:t>另一方面</a:t>
            </a:r>
            <a:r>
              <a:rPr lang="en-US" altLang="zh-CN" sz="2800" dirty="0"/>
              <a:t>,</a:t>
            </a:r>
            <a:r>
              <a:rPr lang="zh-CN" altLang="en-US" sz="2800" dirty="0"/>
              <a:t>需要与 研究单位共同确定工艺设计包编制的初版条件</a:t>
            </a:r>
            <a:r>
              <a:rPr lang="en-US" altLang="zh-CN" sz="2800" dirty="0"/>
              <a:t>,</a:t>
            </a:r>
            <a:r>
              <a:rPr lang="zh-CN" altLang="en-US" sz="2800" dirty="0"/>
              <a:t>至 少包括初版的 </a:t>
            </a:r>
            <a:r>
              <a:rPr lang="en-US" altLang="zh-CN" sz="2800" dirty="0"/>
              <a:t>PFD</a:t>
            </a:r>
            <a:r>
              <a:rPr lang="zh-CN" altLang="en-US" sz="2800" dirty="0"/>
              <a:t>和物料热量平衡、反应器的形式 和主要设计参数、特殊设备的初版设计条件和供应 商清单。 </a:t>
            </a:r>
            <a:endParaRPr lang="zh-CN" altLang="zh-CN" sz="2800"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33383370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F3771F73-EA59-4D69-B1B3-9195654352EF}"/>
              </a:ext>
            </a:extLst>
          </p:cNvPr>
          <p:cNvSpPr>
            <a:spLocks noChangeArrowheads="1"/>
          </p:cNvSpPr>
          <p:nvPr/>
        </p:nvSpPr>
        <p:spPr bwMode="auto">
          <a:xfrm>
            <a:off x="304800" y="990600"/>
            <a:ext cx="8610600" cy="4886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dirty="0">
                <a:solidFill>
                  <a:srgbClr val="FF0000"/>
                </a:solidFill>
                <a:latin typeface="楷体" panose="02010609060101010101" pitchFamily="49" charset="-122"/>
                <a:ea typeface="楷体" panose="02010609060101010101" pitchFamily="49" charset="-122"/>
              </a:rPr>
              <a:t>五、工艺设计包开发阶段工艺专业的主要工作 内容</a:t>
            </a:r>
            <a:endParaRPr lang="en-US" altLang="zh-CN" dirty="0">
              <a:solidFill>
                <a:srgbClr val="FF0000"/>
              </a:solidFill>
              <a:latin typeface="楷体" panose="02010609060101010101" pitchFamily="49" charset="-122"/>
              <a:ea typeface="楷体" panose="02010609060101010101" pitchFamily="49" charset="-122"/>
            </a:endParaRPr>
          </a:p>
          <a:p>
            <a:pPr marL="0" indent="0">
              <a:buNone/>
            </a:pPr>
            <a:r>
              <a:rPr lang="zh-CN" altLang="en-US" sz="2800" dirty="0"/>
              <a:t>      工艺专业的主要工作内容为按照 “工 艺设计包开发阶段”的要求</a:t>
            </a:r>
            <a:r>
              <a:rPr lang="en-US" altLang="zh-CN" sz="2800" dirty="0"/>
              <a:t>,</a:t>
            </a:r>
            <a:r>
              <a:rPr lang="zh-CN" altLang="en-US" sz="2800" dirty="0"/>
              <a:t>完成相关内容</a:t>
            </a:r>
            <a:r>
              <a:rPr lang="en-US" altLang="zh-CN" sz="2800" dirty="0"/>
              <a:t>,</a:t>
            </a:r>
            <a:r>
              <a:rPr lang="zh-CN" altLang="en-US" sz="2800" dirty="0"/>
              <a:t>并向相 关专业提出条件。 </a:t>
            </a:r>
            <a:r>
              <a:rPr lang="zh-CN" altLang="en-US" sz="2800" dirty="0">
                <a:solidFill>
                  <a:srgbClr val="FF0000"/>
                </a:solidFill>
                <a:latin typeface="楷体" panose="02010609060101010101" pitchFamily="49" charset="-122"/>
                <a:ea typeface="楷体" panose="02010609060101010101" pitchFamily="49" charset="-122"/>
              </a:rPr>
              <a:t> </a:t>
            </a:r>
            <a:endParaRPr lang="zh-CN" altLang="zh-CN" sz="2800" dirty="0">
              <a:solidFill>
                <a:srgbClr val="FF0000"/>
              </a:solidFill>
              <a:latin typeface="楷体" panose="02010609060101010101" pitchFamily="49" charset="-122"/>
              <a:ea typeface="楷体" panose="02010609060101010101" pitchFamily="49" charset="-122"/>
            </a:endParaRPr>
          </a:p>
        </p:txBody>
      </p:sp>
      <p:sp>
        <p:nvSpPr>
          <p:cNvPr id="3" name="文本框 2">
            <a:extLst>
              <a:ext uri="{FF2B5EF4-FFF2-40B4-BE49-F238E27FC236}">
                <a16:creationId xmlns:a16="http://schemas.microsoft.com/office/drawing/2014/main" id="{803E880F-0AA4-4331-9DCC-66DF4B751F18}"/>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915006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8">
            <a:extLst>
              <a:ext uri="{FF2B5EF4-FFF2-40B4-BE49-F238E27FC236}">
                <a16:creationId xmlns:a16="http://schemas.microsoft.com/office/drawing/2014/main" id="{B5B43922-DA5E-41C1-ADC7-1E97F4221684}"/>
              </a:ext>
            </a:extLst>
          </p:cNvPr>
          <p:cNvSpPr>
            <a:spLocks noChangeArrowheads="1"/>
          </p:cNvSpPr>
          <p:nvPr/>
        </p:nvSpPr>
        <p:spPr bwMode="auto">
          <a:xfrm>
            <a:off x="609600" y="1143000"/>
            <a:ext cx="79248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defRPr sz="4400">
                <a:solidFill>
                  <a:schemeClr val="tx2"/>
                </a:solidFill>
                <a:latin typeface="Arial" panose="020B0604020202020204" pitchFamily="34" charset="0"/>
                <a:ea typeface="宋体" panose="02010600030101010101" pitchFamily="2" charset="-122"/>
              </a:defRPr>
            </a:lvl1pPr>
            <a:lvl2pPr algn="ctr">
              <a:defRPr sz="4400">
                <a:solidFill>
                  <a:schemeClr val="tx2"/>
                </a:solidFill>
                <a:latin typeface="Arial" panose="020B0604020202020204" pitchFamily="34" charset="0"/>
                <a:ea typeface="宋体" panose="02010600030101010101" pitchFamily="2" charset="-122"/>
              </a:defRPr>
            </a:lvl2pPr>
            <a:lvl3pPr algn="ctr">
              <a:defRPr sz="4400">
                <a:solidFill>
                  <a:schemeClr val="tx2"/>
                </a:solidFill>
                <a:latin typeface="Arial" panose="020B0604020202020204" pitchFamily="34" charset="0"/>
                <a:ea typeface="宋体" panose="02010600030101010101" pitchFamily="2" charset="-122"/>
              </a:defRPr>
            </a:lvl3pPr>
            <a:lvl4pPr algn="ctr">
              <a:defRPr sz="4400">
                <a:solidFill>
                  <a:schemeClr val="tx2"/>
                </a:solidFill>
                <a:latin typeface="Arial" panose="020B0604020202020204" pitchFamily="34" charset="0"/>
                <a:ea typeface="宋体" panose="02010600030101010101" pitchFamily="2" charset="-122"/>
              </a:defRPr>
            </a:lvl4pPr>
            <a:lvl5pPr algn="ctr">
              <a:defRPr sz="4400">
                <a:solidFill>
                  <a:schemeClr val="tx2"/>
                </a:solidFill>
                <a:latin typeface="Arial" panose="020B0604020202020204" pitchFamily="34" charset="0"/>
                <a:ea typeface="宋体" panose="02010600030101010101" pitchFamily="2" charset="-122"/>
              </a:defRPr>
            </a:lvl5pPr>
            <a:lvl6pPr marL="4572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zh-CN" sz="3200" b="1" dirty="0">
                <a:solidFill>
                  <a:schemeClr val="accent2"/>
                </a:solidFill>
                <a:latin typeface="楷体" panose="02010609060101010101" pitchFamily="49" charset="-122"/>
                <a:ea typeface="楷体" panose="02010609060101010101" pitchFamily="49" charset="-122"/>
              </a:rPr>
              <a:t>第三节</a:t>
            </a:r>
            <a:r>
              <a:rPr lang="en-US" altLang="zh-CN" sz="3200" b="1" dirty="0">
                <a:solidFill>
                  <a:schemeClr val="accent2"/>
                </a:solidFill>
                <a:latin typeface="楷体" panose="02010609060101010101" pitchFamily="49" charset="-122"/>
                <a:ea typeface="楷体" panose="02010609060101010101" pitchFamily="49" charset="-122"/>
              </a:rPr>
              <a:t> </a:t>
            </a:r>
            <a:r>
              <a:rPr lang="zh-CN" altLang="en-US" sz="3200" b="1" dirty="0">
                <a:solidFill>
                  <a:schemeClr val="accent2"/>
                </a:solidFill>
                <a:latin typeface="楷体" panose="02010609060101010101" pitchFamily="49" charset="-122"/>
                <a:ea typeface="楷体" panose="02010609060101010101" pitchFamily="49" charset="-122"/>
              </a:rPr>
              <a:t>工 艺 设 计 包 开 发 阶 段 </a:t>
            </a:r>
            <a:endParaRPr lang="zh-CN" altLang="zh-CN" sz="3200" b="1" dirty="0">
              <a:solidFill>
                <a:schemeClr val="accent2"/>
              </a:solidFill>
              <a:latin typeface="楷体" panose="02010609060101010101" pitchFamily="49" charset="-122"/>
              <a:ea typeface="楷体" panose="02010609060101010101" pitchFamily="49" charset="-122"/>
            </a:endParaRPr>
          </a:p>
        </p:txBody>
      </p:sp>
      <p:sp>
        <p:nvSpPr>
          <p:cNvPr id="4" name="Text Box 10">
            <a:extLst>
              <a:ext uri="{FF2B5EF4-FFF2-40B4-BE49-F238E27FC236}">
                <a16:creationId xmlns:a16="http://schemas.microsoft.com/office/drawing/2014/main" id="{954F98F6-D1C9-4F88-9826-38ACF285AF0D}"/>
              </a:ext>
            </a:extLst>
          </p:cNvPr>
          <p:cNvSpPr txBox="1">
            <a:spLocks noChangeArrowheads="1"/>
          </p:cNvSpPr>
          <p:nvPr/>
        </p:nvSpPr>
        <p:spPr bwMode="auto">
          <a:xfrm>
            <a:off x="533400" y="2057400"/>
            <a:ext cx="8229600" cy="39878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63538" indent="-363538">
              <a:defRPr>
                <a:solidFill>
                  <a:schemeClr val="tx1"/>
                </a:solidFill>
                <a:latin typeface="Arial" panose="020B0604020202020204" pitchFamily="34" charset="0"/>
                <a:ea typeface="宋体" panose="02010600030101010101" pitchFamily="2" charset="-122"/>
              </a:defRPr>
            </a:lvl1pPr>
            <a:lvl2pPr marL="542925">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Wingdings" panose="05000000000000000000" pitchFamily="2" charset="2"/>
              <a:buChar char="Ø"/>
            </a:pPr>
            <a:r>
              <a:rPr lang="zh-CN" altLang="en-US" sz="3200" dirty="0"/>
              <a:t>本阶段的目的是为了将技术开发阶段的成果以工 艺设计包的形式固化下来</a:t>
            </a:r>
            <a:r>
              <a:rPr lang="en-US" altLang="zh-CN" sz="3200" dirty="0"/>
              <a:t>,</a:t>
            </a:r>
            <a:r>
              <a:rPr lang="zh-CN" altLang="en-US" sz="3200" dirty="0"/>
              <a:t>保证工程设计有完整可靠 的技术基础</a:t>
            </a:r>
            <a:r>
              <a:rPr lang="en-US" altLang="zh-CN" sz="3200" dirty="0"/>
              <a:t>,</a:t>
            </a:r>
            <a:r>
              <a:rPr lang="zh-CN" altLang="en-US" sz="3200" dirty="0"/>
              <a:t>满足开展基础工程设计及指导建设单位 编制详细操作手册与分析化验手册的要求。工艺设计包一般包括化工装置工艺设计包、工艺 手册、分析化验手册三个部分</a:t>
            </a:r>
          </a:p>
          <a:p>
            <a:pPr>
              <a:lnSpc>
                <a:spcPct val="120000"/>
              </a:lnSpc>
              <a:buFontTx/>
              <a:buChar char="•"/>
            </a:pPr>
            <a:endParaRPr lang="zh-CN" altLang="zh-CN" sz="2800" b="1" dirty="0">
              <a:latin typeface="楷体" panose="02010609060101010101" pitchFamily="49" charset="-122"/>
              <a:ea typeface="楷体" panose="02010609060101010101" pitchFamily="49" charset="-122"/>
            </a:endParaRPr>
          </a:p>
        </p:txBody>
      </p:sp>
      <p:sp>
        <p:nvSpPr>
          <p:cNvPr id="5" name="文本框 4">
            <a:extLst>
              <a:ext uri="{FF2B5EF4-FFF2-40B4-BE49-F238E27FC236}">
                <a16:creationId xmlns:a16="http://schemas.microsoft.com/office/drawing/2014/main" id="{51C5E4F8-4072-4F69-9B94-97085A4B4FA8}"/>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0307206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360169"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一、设计基础</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a:t>
            </a:r>
            <a:r>
              <a:rPr lang="zh-CN" altLang="en-US" sz="2400" dirty="0">
                <a:solidFill>
                  <a:srgbClr val="00B050"/>
                </a:solidFill>
              </a:rPr>
              <a:t>概况 </a:t>
            </a:r>
          </a:p>
          <a:p>
            <a:pPr marL="0" indent="452438">
              <a:buNone/>
            </a:pPr>
            <a:r>
              <a:rPr lang="zh-CN" altLang="en-US" sz="2400" dirty="0"/>
              <a:t>① 项目背景 </a:t>
            </a:r>
            <a:endParaRPr lang="en-US" altLang="zh-CN" sz="2400" dirty="0"/>
          </a:p>
          <a:p>
            <a:pPr marL="0" indent="452438">
              <a:buNone/>
            </a:pPr>
            <a:r>
              <a:rPr lang="zh-CN" altLang="en-US" sz="2400" dirty="0"/>
              <a:t>说明项目来源、与业主及相关单 位的关系、与相关装置的关系。</a:t>
            </a:r>
            <a:endParaRPr lang="en-US" altLang="zh-CN" sz="2400" dirty="0"/>
          </a:p>
          <a:p>
            <a:pPr marL="0" indent="452438">
              <a:buNone/>
            </a:pPr>
            <a:r>
              <a:rPr lang="zh-CN" altLang="en-US" sz="2400" dirty="0"/>
              <a:t> ② 设计依据 </a:t>
            </a:r>
            <a:endParaRPr lang="en-US" altLang="zh-CN" sz="2400" dirty="0"/>
          </a:p>
          <a:p>
            <a:pPr marL="0" indent="452438">
              <a:buNone/>
            </a:pPr>
            <a:r>
              <a:rPr lang="zh-CN" altLang="en-US" sz="2400" dirty="0"/>
              <a:t>说明依据的合同、批文、技术文 件等。要给出文件名称、编号、发出单位</a:t>
            </a:r>
            <a:r>
              <a:rPr lang="en-US" altLang="zh-CN" sz="2400" dirty="0"/>
              <a:t>,</a:t>
            </a:r>
            <a:r>
              <a:rPr lang="zh-CN" altLang="en-US" sz="2400" dirty="0"/>
              <a:t>如</a:t>
            </a:r>
            <a:r>
              <a:rPr lang="en-US" altLang="zh-CN" sz="2400" dirty="0"/>
              <a:t>: </a:t>
            </a:r>
          </a:p>
          <a:p>
            <a:pPr marL="1011237" lvl="1" indent="-457200">
              <a:buAutoNum type="alphaLcPeriod"/>
            </a:pPr>
            <a:r>
              <a:rPr lang="zh-CN" altLang="en-US" sz="2000" dirty="0"/>
              <a:t>项目建议书或可行性研究报告的批文</a:t>
            </a:r>
            <a:r>
              <a:rPr lang="en-US" altLang="zh-CN" sz="2000" dirty="0"/>
              <a:t>; </a:t>
            </a:r>
          </a:p>
          <a:p>
            <a:pPr marL="1011237" lvl="1" indent="-457200">
              <a:buAutoNum type="alphaLcPeriod"/>
            </a:pPr>
            <a:r>
              <a:rPr lang="zh-CN" altLang="en-US" sz="2000" dirty="0"/>
              <a:t>技术转让或引进合同</a:t>
            </a:r>
            <a:r>
              <a:rPr lang="en-US" altLang="zh-CN" sz="2000" dirty="0"/>
              <a:t>; </a:t>
            </a:r>
          </a:p>
          <a:p>
            <a:pPr marL="1011237" lvl="1" indent="-457200">
              <a:buAutoNum type="alphaLcPeriod"/>
            </a:pPr>
            <a:r>
              <a:rPr lang="en-US" altLang="zh-CN" sz="2000" dirty="0"/>
              <a:t> </a:t>
            </a:r>
            <a:r>
              <a:rPr lang="zh-CN" altLang="en-US" sz="2000" dirty="0"/>
              <a:t>设计委托合同 </a:t>
            </a:r>
            <a:r>
              <a:rPr lang="en-US" altLang="zh-CN" sz="2000" dirty="0"/>
              <a:t>(</a:t>
            </a:r>
            <a:r>
              <a:rPr lang="zh-CN" altLang="en-US" sz="2000" dirty="0"/>
              <a:t>含当地的地质及自然条件</a:t>
            </a:r>
            <a:r>
              <a:rPr lang="en-US" altLang="zh-CN" sz="2000" dirty="0"/>
              <a:t>); </a:t>
            </a:r>
          </a:p>
          <a:p>
            <a:pPr marL="1011237" lvl="1" indent="-457200">
              <a:buAutoNum type="alphaLcPeriod"/>
            </a:pPr>
            <a:r>
              <a:rPr lang="zh-CN" altLang="en-US" sz="2000" dirty="0"/>
              <a:t>相关会议纪要</a:t>
            </a:r>
            <a:r>
              <a:rPr lang="en-US" altLang="zh-CN" sz="2000" dirty="0"/>
              <a:t>; </a:t>
            </a:r>
          </a:p>
          <a:p>
            <a:pPr marL="1011237" lvl="1" indent="-457200">
              <a:buAutoNum type="alphaLcPeriod"/>
            </a:pPr>
            <a:r>
              <a:rPr lang="zh-CN" altLang="en-US" sz="2000" dirty="0"/>
              <a:t>国内开发技术的鉴定书</a:t>
            </a:r>
            <a:r>
              <a:rPr lang="en-US" altLang="zh-CN" sz="2000" dirty="0"/>
              <a:t>; </a:t>
            </a:r>
          </a:p>
          <a:p>
            <a:pPr marL="1011237" lvl="1" indent="-457200">
              <a:buAutoNum type="alphaLcPeriod"/>
            </a:pPr>
            <a:r>
              <a:rPr lang="zh-CN" altLang="en-US" sz="2000" dirty="0"/>
              <a:t>其他依据的重要文件。</a:t>
            </a:r>
            <a:endParaRPr lang="zh-CN" altLang="zh-CN" sz="16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914926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304800" y="990600"/>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一、设计基础</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a:t>
            </a:r>
            <a:r>
              <a:rPr lang="zh-CN" altLang="en-US" sz="2400" dirty="0">
                <a:solidFill>
                  <a:srgbClr val="00B050"/>
                </a:solidFill>
              </a:rPr>
              <a:t>概况 </a:t>
            </a:r>
          </a:p>
          <a:p>
            <a:pPr marL="0" indent="452438">
              <a:buNone/>
            </a:pPr>
            <a:r>
              <a:rPr lang="zh-CN" altLang="en-US" sz="2400" dirty="0"/>
              <a:t>③ 技术来源及授权 </a:t>
            </a:r>
            <a:endParaRPr lang="en-US" altLang="zh-CN" sz="2400" dirty="0"/>
          </a:p>
          <a:p>
            <a:pPr marL="0" indent="452438">
              <a:buNone/>
            </a:pPr>
            <a:r>
              <a:rPr lang="zh-CN" altLang="en-US" sz="2400" dirty="0"/>
              <a:t>说明工艺技术使用的专利、 专有技术及工艺技术的提供者。说明专利使用、授权 的限制及排他性要求。说明专有技术的范围。</a:t>
            </a:r>
            <a:endParaRPr lang="en-US" altLang="zh-CN" sz="2400" dirty="0"/>
          </a:p>
          <a:p>
            <a:pPr marL="0" indent="452438">
              <a:buNone/>
            </a:pPr>
            <a:r>
              <a:rPr lang="zh-CN" altLang="en-US" sz="2400" dirty="0"/>
              <a:t> ④ 设计范围 </a:t>
            </a:r>
            <a:endParaRPr lang="en-US" altLang="zh-CN" sz="2400" dirty="0"/>
          </a:p>
          <a:p>
            <a:pPr marL="0" indent="452438">
              <a:buNone/>
            </a:pPr>
            <a:r>
              <a:rPr lang="zh-CN" altLang="en-US" sz="2400" dirty="0"/>
              <a:t>说明工艺设计包所涉及的范围和 界面的划分。</a:t>
            </a:r>
            <a:endParaRPr lang="en-US" altLang="zh-CN" sz="2400" dirty="0"/>
          </a:p>
          <a:p>
            <a:pPr marL="0" indent="0">
              <a:buNone/>
            </a:pPr>
            <a:r>
              <a:rPr lang="zh-CN" altLang="en-US" sz="2400" dirty="0">
                <a:solidFill>
                  <a:srgbClr val="00B050"/>
                </a:solidFill>
              </a:rPr>
              <a:t> </a:t>
            </a:r>
            <a:endParaRPr lang="en-US" altLang="zh-CN" sz="2400" dirty="0">
              <a:solidFill>
                <a:srgbClr val="00B050"/>
              </a:solidFill>
            </a:endParaRPr>
          </a:p>
          <a:p>
            <a:pPr marL="0" indent="0">
              <a:buNone/>
            </a:pPr>
            <a:r>
              <a:rPr lang="en-US" altLang="zh-CN" sz="2400" dirty="0">
                <a:solidFill>
                  <a:srgbClr val="00B050"/>
                </a:solidFill>
              </a:rPr>
              <a:t>(2)</a:t>
            </a:r>
            <a:r>
              <a:rPr lang="zh-CN" altLang="en-US" sz="2400" dirty="0">
                <a:solidFill>
                  <a:srgbClr val="00B050"/>
                </a:solidFill>
              </a:rPr>
              <a:t>装置规模及组成 </a:t>
            </a:r>
            <a:endParaRPr lang="en-US" altLang="zh-CN" sz="2400" dirty="0">
              <a:solidFill>
                <a:srgbClr val="00B050"/>
              </a:solidFill>
            </a:endParaRPr>
          </a:p>
          <a:p>
            <a:pPr marL="0" indent="452438">
              <a:buNone/>
            </a:pPr>
            <a:r>
              <a:rPr lang="zh-CN" altLang="en-US" sz="2400" dirty="0"/>
              <a:t>可以用每年或每小时原料加工量或每年或每小时 主要产品产量表示装置规模。要说明规模所依据的年 操作小时数。 </a:t>
            </a:r>
          </a:p>
          <a:p>
            <a:pPr>
              <a:buFontTx/>
              <a:buNone/>
            </a:pPr>
            <a:endParaRPr lang="zh-CN" altLang="zh-CN" sz="20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7132330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266700"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一、设计基础</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(3)</a:t>
            </a:r>
            <a:r>
              <a:rPr lang="zh-CN" altLang="en-US" sz="2400" dirty="0">
                <a:solidFill>
                  <a:srgbClr val="00B050"/>
                </a:solidFill>
              </a:rPr>
              <a:t>原料、产品、中间产品、副产品的规格 </a:t>
            </a:r>
            <a:endParaRPr lang="en-US" altLang="zh-CN" sz="2400" dirty="0">
              <a:solidFill>
                <a:srgbClr val="00B050"/>
              </a:solidFill>
            </a:endParaRPr>
          </a:p>
          <a:p>
            <a:pPr marL="0" indent="0">
              <a:buNone/>
            </a:pPr>
            <a:r>
              <a:rPr lang="zh-CN" altLang="en-US" dirty="0"/>
              <a:t>    </a:t>
            </a:r>
            <a:r>
              <a:rPr lang="zh-CN" altLang="en-US" sz="2400" dirty="0"/>
              <a:t>说明原料状态、组成、杂质含量、馏程、色泽、密 度、黏度、折射率等所有必须指定的参数。同时列出每 一个参数的分析方法及标准号。特殊分析方法要加以说 明。如果不同工况有不同的原料</a:t>
            </a:r>
            <a:r>
              <a:rPr lang="en-US" altLang="zh-CN" sz="2400" dirty="0"/>
              <a:t>,</a:t>
            </a:r>
            <a:r>
              <a:rPr lang="zh-CN" altLang="en-US" sz="2400" dirty="0"/>
              <a:t>要分别列出。</a:t>
            </a:r>
            <a:r>
              <a:rPr lang="zh-CN" altLang="en-US" sz="2400" dirty="0">
                <a:solidFill>
                  <a:srgbClr val="00B050"/>
                </a:solidFill>
              </a:rPr>
              <a:t> </a:t>
            </a:r>
            <a:endParaRPr lang="en-US" altLang="zh-CN" sz="2400" dirty="0">
              <a:solidFill>
                <a:srgbClr val="00B050"/>
              </a:solidFill>
            </a:endParaRPr>
          </a:p>
          <a:p>
            <a:pPr marL="0" indent="0">
              <a:buNone/>
            </a:pPr>
            <a:endParaRPr lang="en-US" altLang="zh-CN" sz="2400" dirty="0">
              <a:solidFill>
                <a:srgbClr val="00B050"/>
              </a:solidFill>
            </a:endParaRPr>
          </a:p>
          <a:p>
            <a:pPr marL="0" indent="0">
              <a:buNone/>
            </a:pPr>
            <a:r>
              <a:rPr lang="en-US" altLang="zh-CN" sz="2400" dirty="0">
                <a:solidFill>
                  <a:srgbClr val="00B050"/>
                </a:solidFill>
              </a:rPr>
              <a:t>(4)</a:t>
            </a:r>
            <a:r>
              <a:rPr lang="zh-CN" altLang="en-US" sz="2400" dirty="0">
                <a:solidFill>
                  <a:srgbClr val="00B050"/>
                </a:solidFill>
              </a:rPr>
              <a:t>催化剂、化学品规格</a:t>
            </a:r>
            <a:endParaRPr lang="en-US" altLang="zh-CN" sz="2400" dirty="0">
              <a:solidFill>
                <a:srgbClr val="00B050"/>
              </a:solidFill>
            </a:endParaRPr>
          </a:p>
          <a:p>
            <a:pPr marL="0" indent="363538">
              <a:buNone/>
            </a:pPr>
            <a:r>
              <a:rPr lang="zh-CN" altLang="en-US" sz="2400" dirty="0"/>
              <a:t>分别列出催化剂型号、形状、尺寸、组成、转化 率、选择性、预期寿命等所有必须确定的理化性质和 参数。 </a:t>
            </a:r>
          </a:p>
          <a:p>
            <a:pPr marL="0" indent="363538">
              <a:buNone/>
            </a:pPr>
            <a:r>
              <a:rPr lang="zh-CN" altLang="en-US" sz="2400" dirty="0"/>
              <a:t>分别列出化学品的化学名称、分子式、外观、状 态、主要组成、杂质含量等必须符合工艺要求的特性 参数。如果是可以直接购买的化学品</a:t>
            </a:r>
            <a:r>
              <a:rPr lang="en-US" altLang="zh-CN" sz="2400" dirty="0"/>
              <a:t>,</a:t>
            </a:r>
            <a:r>
              <a:rPr lang="zh-CN" altLang="en-US" sz="2400" dirty="0"/>
              <a:t>应列出其商品 名、产品标准号</a:t>
            </a:r>
            <a:r>
              <a:rPr lang="zh-CN" altLang="en-US" dirty="0"/>
              <a:t>。</a:t>
            </a:r>
            <a:endParaRPr lang="zh-CN" altLang="en-US" sz="2000" dirty="0"/>
          </a:p>
          <a:p>
            <a:pPr>
              <a:buFontTx/>
              <a:buNone/>
            </a:pPr>
            <a:endParaRPr lang="zh-CN" altLang="zh-CN" sz="20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9709606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266700"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一、设计基础</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(5)</a:t>
            </a:r>
            <a:r>
              <a:rPr lang="zh-CN" altLang="en-US" sz="2400" dirty="0">
                <a:solidFill>
                  <a:srgbClr val="00B050"/>
                </a:solidFill>
              </a:rPr>
              <a:t>公用物料和能量规格</a:t>
            </a:r>
            <a:endParaRPr lang="en-US" altLang="zh-CN" sz="2400" dirty="0">
              <a:solidFill>
                <a:srgbClr val="00B050"/>
              </a:solidFill>
            </a:endParaRPr>
          </a:p>
          <a:p>
            <a:pPr marL="0" indent="452438">
              <a:buNone/>
            </a:pPr>
            <a:r>
              <a:rPr lang="zh-CN" altLang="en-US" sz="2400" dirty="0"/>
              <a:t>列出 水、 蒸 汽、 压 缩 空 气、 氮 气、 电 等 的 规格</a:t>
            </a:r>
            <a:r>
              <a:rPr lang="en-US" altLang="zh-CN" sz="2400" dirty="0"/>
              <a:t>,</a:t>
            </a:r>
            <a:r>
              <a:rPr lang="zh-CN" altLang="en-US" sz="2400" dirty="0"/>
              <a:t>如</a:t>
            </a:r>
            <a:r>
              <a:rPr lang="en-US" altLang="zh-CN" sz="2400" dirty="0"/>
              <a:t>:</a:t>
            </a:r>
          </a:p>
          <a:p>
            <a:pPr marL="0" indent="452438">
              <a:buNone/>
            </a:pPr>
            <a:r>
              <a:rPr lang="en-US" altLang="zh-CN" sz="2400" dirty="0"/>
              <a:t>① </a:t>
            </a:r>
            <a:r>
              <a:rPr lang="zh-CN" altLang="en-US" sz="2400" dirty="0"/>
              <a:t>循环水</a:t>
            </a:r>
            <a:r>
              <a:rPr lang="en-US" altLang="zh-CN" sz="2400" dirty="0"/>
              <a:t>———</a:t>
            </a:r>
            <a:r>
              <a:rPr lang="zh-CN" altLang="en-US" sz="2400" dirty="0"/>
              <a:t>温度 </a:t>
            </a:r>
            <a:r>
              <a:rPr lang="en-US" altLang="zh-CN" sz="2400" dirty="0"/>
              <a:t>(</a:t>
            </a:r>
            <a:r>
              <a:rPr lang="zh-CN" altLang="en-US" sz="2400" dirty="0"/>
              <a:t>入口</a:t>
            </a:r>
            <a:r>
              <a:rPr lang="en-US" altLang="zh-CN" sz="2400" dirty="0"/>
              <a:t>/</a:t>
            </a:r>
            <a:r>
              <a:rPr lang="zh-CN" altLang="en-US" sz="2400" dirty="0"/>
              <a:t>出口</a:t>
            </a:r>
            <a:r>
              <a:rPr lang="en-US" altLang="zh-CN" sz="2400" dirty="0"/>
              <a:t>)</a:t>
            </a:r>
            <a:r>
              <a:rPr lang="zh-CN" altLang="en-US" sz="2400" dirty="0"/>
              <a:t>、压力 </a:t>
            </a:r>
            <a:r>
              <a:rPr lang="en-US" altLang="zh-CN" sz="2400" dirty="0"/>
              <a:t>(</a:t>
            </a:r>
            <a:r>
              <a:rPr lang="zh-CN" altLang="en-US" sz="2400" dirty="0"/>
              <a:t>入口</a:t>
            </a:r>
            <a:r>
              <a:rPr lang="en-US" altLang="zh-CN" sz="2400" dirty="0"/>
              <a:t>/</a:t>
            </a:r>
            <a:r>
              <a:rPr lang="zh-CN" altLang="en-US" sz="2400" dirty="0"/>
              <a:t>出口</a:t>
            </a:r>
            <a:r>
              <a:rPr lang="en-US" altLang="zh-CN" sz="2400" dirty="0"/>
              <a:t>);</a:t>
            </a:r>
          </a:p>
          <a:p>
            <a:pPr marL="0" indent="452438">
              <a:buNone/>
            </a:pPr>
            <a:r>
              <a:rPr lang="en-US" altLang="zh-CN" sz="2400" dirty="0"/>
              <a:t>② </a:t>
            </a:r>
            <a:r>
              <a:rPr lang="zh-CN" altLang="en-US" sz="2400" dirty="0"/>
              <a:t>新 鲜 水、 软 化 水、 脱 氧 水、 除 盐 水、 蒸汽</a:t>
            </a:r>
            <a:r>
              <a:rPr lang="en-US" altLang="zh-CN" sz="2400" dirty="0"/>
              <a:t>———</a:t>
            </a:r>
            <a:r>
              <a:rPr lang="zh-CN" altLang="en-US" sz="2400" dirty="0"/>
              <a:t>温度、压力</a:t>
            </a:r>
            <a:r>
              <a:rPr lang="en-US" altLang="zh-CN" sz="2400" dirty="0"/>
              <a:t>;</a:t>
            </a:r>
          </a:p>
          <a:p>
            <a:pPr marL="0" indent="452438">
              <a:buNone/>
            </a:pPr>
            <a:r>
              <a:rPr lang="en-US" altLang="zh-CN" sz="2400" dirty="0"/>
              <a:t>③ </a:t>
            </a:r>
            <a:r>
              <a:rPr lang="zh-CN" altLang="en-US" sz="2400" dirty="0"/>
              <a:t>压缩空气 </a:t>
            </a:r>
            <a:r>
              <a:rPr lang="en-US" altLang="zh-CN" sz="2400" dirty="0"/>
              <a:t>(</a:t>
            </a:r>
            <a:r>
              <a:rPr lang="zh-CN" altLang="en-US" sz="2400" dirty="0"/>
              <a:t>仪表空气、工厂空气</a:t>
            </a:r>
            <a:r>
              <a:rPr lang="en-US" altLang="zh-CN" sz="2400" dirty="0"/>
              <a:t>)———</a:t>
            </a:r>
            <a:r>
              <a:rPr lang="zh-CN" altLang="en-US" sz="2400" dirty="0"/>
              <a:t>温度、压力、露点、含油要求</a:t>
            </a:r>
            <a:r>
              <a:rPr lang="en-US" altLang="zh-CN" sz="2400" dirty="0"/>
              <a:t>;</a:t>
            </a:r>
            <a:endParaRPr lang="en-US" altLang="zh-CN" sz="2400" dirty="0">
              <a:solidFill>
                <a:srgbClr val="00B050"/>
              </a:solidFill>
            </a:endParaRPr>
          </a:p>
          <a:p>
            <a:pPr marL="0" indent="0">
              <a:buNone/>
            </a:pPr>
            <a:r>
              <a:rPr lang="en-US" altLang="zh-CN" sz="2400" dirty="0">
                <a:solidFill>
                  <a:srgbClr val="00B050"/>
                </a:solidFill>
              </a:rPr>
              <a:t>(6)</a:t>
            </a:r>
            <a:r>
              <a:rPr lang="zh-CN" altLang="en-US" sz="2400" dirty="0">
                <a:solidFill>
                  <a:srgbClr val="00B050"/>
                </a:solidFill>
              </a:rPr>
              <a:t>性能指标</a:t>
            </a:r>
            <a:endParaRPr lang="en-US" altLang="zh-CN" sz="2400" dirty="0">
              <a:solidFill>
                <a:srgbClr val="00B050"/>
              </a:solidFill>
            </a:endParaRPr>
          </a:p>
          <a:p>
            <a:pPr marL="0" indent="0">
              <a:buNone/>
            </a:pPr>
            <a:r>
              <a:rPr lang="zh-CN" altLang="en-US" dirty="0"/>
              <a:t>    </a:t>
            </a:r>
            <a:r>
              <a:rPr lang="zh-CN" altLang="en-US" sz="2400" dirty="0"/>
              <a:t>应分别列出性能指标的期望值和保证值</a:t>
            </a:r>
            <a:r>
              <a:rPr lang="en-US" altLang="zh-CN" sz="2400" dirty="0"/>
              <a:t>,</a:t>
            </a:r>
            <a:r>
              <a:rPr lang="zh-CN" altLang="en-US" sz="2400" dirty="0"/>
              <a:t>如产品产量、产率、 转化率、产品质量、 特征性消耗指标等。 </a:t>
            </a:r>
            <a:endParaRPr lang="en-US" altLang="zh-CN" sz="2400" dirty="0">
              <a:solidFill>
                <a:srgbClr val="00B050"/>
              </a:solidFill>
            </a:endParaRPr>
          </a:p>
        </p:txBody>
      </p:sp>
    </p:spTree>
    <p:extLst>
      <p:ext uri="{BB962C8B-B14F-4D97-AF65-F5344CB8AC3E}">
        <p14:creationId xmlns:p14="http://schemas.microsoft.com/office/powerpoint/2010/main" val="19279025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266700"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一、设计基础</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(7)</a:t>
            </a:r>
            <a:r>
              <a:rPr lang="zh-CN" altLang="en-US" sz="2400" dirty="0">
                <a:solidFill>
                  <a:srgbClr val="00B050"/>
                </a:solidFill>
              </a:rPr>
              <a:t>软件及其版本说明 </a:t>
            </a:r>
            <a:endParaRPr lang="en-US" altLang="zh-CN" sz="2400" dirty="0">
              <a:solidFill>
                <a:srgbClr val="00B050"/>
              </a:solidFill>
            </a:endParaRPr>
          </a:p>
          <a:p>
            <a:pPr marL="0" indent="452438">
              <a:buNone/>
            </a:pPr>
            <a:r>
              <a:rPr lang="zh-CN" altLang="en-US" sz="2400" dirty="0"/>
              <a:t>列出根据合同规定工艺设计包设计使用的软件及 其版本。 </a:t>
            </a:r>
          </a:p>
          <a:p>
            <a:pPr marL="0" indent="0">
              <a:buNone/>
            </a:pPr>
            <a:r>
              <a:rPr lang="en-US" altLang="zh-CN" sz="2400" dirty="0">
                <a:solidFill>
                  <a:srgbClr val="00B050"/>
                </a:solidFill>
              </a:rPr>
              <a:t>(8)</a:t>
            </a:r>
            <a:r>
              <a:rPr lang="zh-CN" altLang="en-US" sz="2400" dirty="0">
                <a:solidFill>
                  <a:srgbClr val="00B050"/>
                </a:solidFill>
              </a:rPr>
              <a:t>建议采用的标准规范 </a:t>
            </a:r>
            <a:endParaRPr lang="en-US" altLang="zh-CN" sz="2400" dirty="0">
              <a:solidFill>
                <a:srgbClr val="00B050"/>
              </a:solidFill>
            </a:endParaRPr>
          </a:p>
          <a:p>
            <a:pPr marL="0" indent="452438">
              <a:buNone/>
            </a:pPr>
            <a:r>
              <a:rPr lang="zh-CN" altLang="en-US" sz="2400" dirty="0"/>
              <a:t>列出要求工程设计执行的国际标准、国家标准、 行业标准或专利持有者指定的标准和规范等</a:t>
            </a:r>
            <a:r>
              <a:rPr lang="zh-CN" altLang="en-US" dirty="0"/>
              <a:t>。 </a:t>
            </a:r>
            <a:endParaRPr lang="zh-CN" altLang="en-US" sz="2400" dirty="0"/>
          </a:p>
        </p:txBody>
      </p:sp>
    </p:spTree>
    <p:extLst>
      <p:ext uri="{BB962C8B-B14F-4D97-AF65-F5344CB8AC3E}">
        <p14:creationId xmlns:p14="http://schemas.microsoft.com/office/powerpoint/2010/main" val="1591983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7C94A93-CD24-4E3F-AFFF-D20FC59FEA8E}"/>
              </a:ext>
            </a:extLst>
          </p:cNvPr>
          <p:cNvSpPr/>
          <p:nvPr/>
        </p:nvSpPr>
        <p:spPr>
          <a:xfrm>
            <a:off x="467544" y="1250455"/>
            <a:ext cx="8208912" cy="4346511"/>
          </a:xfrm>
          <a:prstGeom prst="rect">
            <a:avLst/>
          </a:prstGeom>
        </p:spPr>
        <p:txBody>
          <a:bodyPr wrap="square">
            <a:spAutoFit/>
          </a:bodyPr>
          <a:lstStyle/>
          <a:p>
            <a:pPr indent="647700" algn="just">
              <a:lnSpc>
                <a:spcPct val="120000"/>
              </a:lnSpc>
              <a:spcBef>
                <a:spcPts val="1200"/>
              </a:spcBef>
            </a:pPr>
            <a:r>
              <a:rPr lang="zh-CN" altLang="zh-CN" sz="2400" dirty="0">
                <a:solidFill>
                  <a:srgbClr val="000000"/>
                </a:solidFill>
                <a:latin typeface="Times New Roman" panose="02020603050405020304" pitchFamily="18" charset="0"/>
                <a:cs typeface="Times New Roman" panose="02020603050405020304" pitchFamily="18" charset="0"/>
              </a:rPr>
              <a:t>工程科学技术的高速发展，为满足人类物质需求提供了强有力的支撑，同时，也对工程师提出了更加严苛的要求。</a:t>
            </a:r>
            <a:endParaRPr lang="en-US" altLang="zh-CN" sz="2400" dirty="0">
              <a:solidFill>
                <a:srgbClr val="000000"/>
              </a:solidFill>
              <a:latin typeface="Times New Roman" panose="02020603050405020304" pitchFamily="18" charset="0"/>
              <a:cs typeface="Times New Roman" panose="02020603050405020304" pitchFamily="18" charset="0"/>
            </a:endParaRPr>
          </a:p>
          <a:p>
            <a:pPr indent="647700" algn="just">
              <a:lnSpc>
                <a:spcPct val="120000"/>
              </a:lnSpc>
              <a:spcBef>
                <a:spcPts val="1200"/>
              </a:spcBef>
            </a:pPr>
            <a:r>
              <a:rPr lang="zh-CN" altLang="zh-CN" sz="2400" dirty="0">
                <a:solidFill>
                  <a:srgbClr val="000000"/>
                </a:solidFill>
                <a:latin typeface="Times New Roman" panose="02020603050405020304" pitchFamily="18" charset="0"/>
                <a:cs typeface="Times New Roman" panose="02020603050405020304" pitchFamily="18" charset="0"/>
              </a:rPr>
              <a:t>高等工程教育肩负着培养未来工程师的重任，受到世界各国的高度重视。我国工程教育的体量已居世界第一位，近年来，国家采取了一系列强有力措施提高工程人才的培养质量。</a:t>
            </a:r>
            <a:endParaRPr lang="en-US" altLang="zh-CN" sz="2400" dirty="0">
              <a:solidFill>
                <a:srgbClr val="000000"/>
              </a:solidFill>
              <a:latin typeface="Times New Roman" panose="02020603050405020304" pitchFamily="18" charset="0"/>
              <a:cs typeface="Times New Roman" panose="02020603050405020304" pitchFamily="18" charset="0"/>
            </a:endParaRPr>
          </a:p>
          <a:p>
            <a:pPr indent="647700" algn="just">
              <a:lnSpc>
                <a:spcPct val="120000"/>
              </a:lnSpc>
              <a:spcBef>
                <a:spcPts val="1200"/>
              </a:spcBef>
            </a:pPr>
            <a:r>
              <a:rPr lang="zh-CN" altLang="zh-CN" sz="2400" dirty="0">
                <a:solidFill>
                  <a:srgbClr val="000000"/>
                </a:solidFill>
                <a:latin typeface="Times New Roman" panose="02020603050405020304" pitchFamily="18" charset="0"/>
                <a:cs typeface="Times New Roman" panose="02020603050405020304" pitchFamily="18" charset="0"/>
              </a:rPr>
              <a:t>我国于</a:t>
            </a:r>
            <a:r>
              <a:rPr lang="en-US" altLang="zh-CN" sz="2400" dirty="0">
                <a:solidFill>
                  <a:srgbClr val="000000"/>
                </a:solidFill>
                <a:latin typeface="Times New Roman" panose="02020603050405020304" pitchFamily="18" charset="0"/>
                <a:cs typeface="Times New Roman" panose="02020603050405020304" pitchFamily="18" charset="0"/>
              </a:rPr>
              <a:t>2016</a:t>
            </a:r>
            <a:r>
              <a:rPr lang="zh-CN" altLang="zh-CN" sz="2400" dirty="0">
                <a:solidFill>
                  <a:srgbClr val="000000"/>
                </a:solidFill>
                <a:latin typeface="Times New Roman" panose="02020603050405020304" pitchFamily="18" charset="0"/>
                <a:cs typeface="Times New Roman" panose="02020603050405020304" pitchFamily="18" charset="0"/>
              </a:rPr>
              <a:t>年成为</a:t>
            </a:r>
            <a:r>
              <a:rPr lang="en-US" altLang="zh-CN" sz="2400" dirty="0">
                <a:solidFill>
                  <a:srgbClr val="000000"/>
                </a:solidFill>
                <a:latin typeface="Times New Roman" panose="02020603050405020304" pitchFamily="18" charset="0"/>
                <a:cs typeface="Times New Roman" panose="02020603050405020304" pitchFamily="18" charset="0"/>
              </a:rPr>
              <a:t>“</a:t>
            </a:r>
            <a:r>
              <a:rPr lang="zh-CN" altLang="zh-CN" sz="2400" dirty="0">
                <a:solidFill>
                  <a:srgbClr val="000000"/>
                </a:solidFill>
                <a:latin typeface="Times New Roman" panose="02020603050405020304" pitchFamily="18" charset="0"/>
                <a:cs typeface="Times New Roman" panose="02020603050405020304" pitchFamily="18" charset="0"/>
              </a:rPr>
              <a:t>华盛顿协议</a:t>
            </a:r>
            <a:r>
              <a:rPr lang="en-US" altLang="zh-CN" sz="2400" dirty="0">
                <a:solidFill>
                  <a:srgbClr val="000000"/>
                </a:solidFill>
                <a:latin typeface="Times New Roman" panose="02020603050405020304" pitchFamily="18" charset="0"/>
                <a:cs typeface="Times New Roman" panose="02020603050405020304" pitchFamily="18" charset="0"/>
              </a:rPr>
              <a:t>”</a:t>
            </a:r>
            <a:r>
              <a:rPr lang="zh-CN" altLang="zh-CN" sz="2400" dirty="0">
                <a:solidFill>
                  <a:srgbClr val="000000"/>
                </a:solidFill>
                <a:latin typeface="Times New Roman" panose="02020603050405020304" pitchFamily="18" charset="0"/>
                <a:cs typeface="Times New Roman" panose="02020603050405020304" pitchFamily="18" charset="0"/>
              </a:rPr>
              <a:t>的正式成员国。《工程教育认证标准》对工程专业本科毕业生提出了</a:t>
            </a:r>
            <a:r>
              <a:rPr lang="en-US" altLang="zh-CN" sz="2400" dirty="0">
                <a:solidFill>
                  <a:srgbClr val="000000"/>
                </a:solidFill>
                <a:latin typeface="Times New Roman" panose="02020603050405020304" pitchFamily="18" charset="0"/>
                <a:cs typeface="Times New Roman" panose="02020603050405020304" pitchFamily="18" charset="0"/>
              </a:rPr>
              <a:t>12</a:t>
            </a:r>
            <a:r>
              <a:rPr lang="zh-CN" altLang="zh-CN" sz="2400" dirty="0">
                <a:solidFill>
                  <a:srgbClr val="000000"/>
                </a:solidFill>
                <a:latin typeface="Times New Roman" panose="02020603050405020304" pitchFamily="18" charset="0"/>
                <a:cs typeface="Times New Roman" panose="02020603050405020304" pitchFamily="18" charset="0"/>
              </a:rPr>
              <a:t>条要求，比较全面地阐述了现代工程师应具备的综合能力</a:t>
            </a:r>
            <a:r>
              <a:rPr lang="zh-CN" altLang="en-US" sz="2400" dirty="0">
                <a:solidFill>
                  <a:srgbClr val="000000"/>
                </a:solidFill>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70465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266700"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二、 工艺说明</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 </a:t>
            </a:r>
            <a:r>
              <a:rPr lang="zh-CN" altLang="en-US" sz="2400" dirty="0">
                <a:solidFill>
                  <a:srgbClr val="00B050"/>
                </a:solidFill>
              </a:rPr>
              <a:t>工艺原理及特点</a:t>
            </a:r>
            <a:endParaRPr lang="en-US" altLang="zh-CN" sz="2400" dirty="0">
              <a:solidFill>
                <a:srgbClr val="00B050"/>
              </a:solidFill>
            </a:endParaRPr>
          </a:p>
          <a:p>
            <a:pPr marL="0" indent="452438">
              <a:buNone/>
            </a:pPr>
            <a:r>
              <a:rPr lang="zh-CN" altLang="en-US" sz="2400" dirty="0"/>
              <a:t>说明设计的工艺过程的物理、化学原理及特点</a:t>
            </a:r>
            <a:r>
              <a:rPr lang="en-US" altLang="zh-CN" sz="2400" dirty="0"/>
              <a:t>, </a:t>
            </a:r>
            <a:r>
              <a:rPr lang="zh-CN" altLang="en-US" sz="2400" dirty="0"/>
              <a:t>可以列出反应方程式。复杂的、多步骤过程可以用方框图表示相互关系并分别说明各部分原理。</a:t>
            </a:r>
          </a:p>
          <a:p>
            <a:pPr marL="0" indent="0">
              <a:buNone/>
            </a:pPr>
            <a:r>
              <a:rPr lang="en-US" altLang="zh-CN" sz="2400" dirty="0">
                <a:solidFill>
                  <a:srgbClr val="00B050"/>
                </a:solidFill>
              </a:rPr>
              <a:t>(2) </a:t>
            </a:r>
            <a:r>
              <a:rPr lang="zh-CN" altLang="en-US" sz="2400" dirty="0">
                <a:solidFill>
                  <a:srgbClr val="00B050"/>
                </a:solidFill>
              </a:rPr>
              <a:t>主要工艺操作条件</a:t>
            </a:r>
            <a:endParaRPr lang="en-US" altLang="zh-CN" sz="2400" dirty="0">
              <a:solidFill>
                <a:srgbClr val="00B050"/>
              </a:solidFill>
            </a:endParaRPr>
          </a:p>
          <a:p>
            <a:pPr marL="0" indent="452438">
              <a:buNone/>
            </a:pPr>
            <a:r>
              <a:rPr lang="zh-CN" altLang="en-US" sz="2400" dirty="0"/>
              <a:t>说明工艺过程 的 主 要 操 作 条 件</a:t>
            </a:r>
            <a:r>
              <a:rPr lang="en-US" altLang="zh-CN" sz="2400" dirty="0"/>
              <a:t>: </a:t>
            </a:r>
            <a:r>
              <a:rPr lang="zh-CN" altLang="en-US" sz="2400" dirty="0"/>
              <a:t>温 度、 压 力、物料 配 比 等</a:t>
            </a:r>
            <a:r>
              <a:rPr lang="en-US" altLang="zh-CN" sz="2400" dirty="0"/>
              <a:t>, </a:t>
            </a:r>
            <a:r>
              <a:rPr lang="zh-CN" altLang="en-US" sz="2400" dirty="0"/>
              <a:t>要 分 别 给 出 不 同 工 艺 工 况 的 条 件。对于间歇 过 程 还 要 给 出 操 作 周 期、 物 料 一 次 加 入量等。</a:t>
            </a:r>
            <a:endParaRPr lang="en-US" altLang="zh-CN" sz="2400" dirty="0"/>
          </a:p>
          <a:p>
            <a:pPr marL="0" indent="0">
              <a:buNone/>
            </a:pPr>
            <a:r>
              <a:rPr lang="en-US" altLang="zh-CN" sz="2400" dirty="0">
                <a:solidFill>
                  <a:srgbClr val="00B050"/>
                </a:solidFill>
              </a:rPr>
              <a:t>(3)</a:t>
            </a:r>
            <a:r>
              <a:rPr lang="zh-CN" altLang="en-US" sz="2400" dirty="0">
                <a:solidFill>
                  <a:srgbClr val="00B050"/>
                </a:solidFill>
              </a:rPr>
              <a:t>工艺流程说明 </a:t>
            </a:r>
            <a:endParaRPr lang="en-US" altLang="zh-CN" sz="2400" dirty="0">
              <a:solidFill>
                <a:srgbClr val="00B050"/>
              </a:solidFill>
            </a:endParaRPr>
          </a:p>
          <a:p>
            <a:pPr marL="0" indent="0">
              <a:buNone/>
            </a:pPr>
            <a:r>
              <a:rPr lang="zh-CN" altLang="en-US" sz="2400" dirty="0"/>
              <a:t>     按顺序说明物料通过工艺设备的过程及分离或生 成物料的去向。 </a:t>
            </a:r>
          </a:p>
          <a:p>
            <a:pPr marL="0" indent="0">
              <a:buNone/>
            </a:pPr>
            <a:r>
              <a:rPr lang="zh-CN" altLang="en-US" sz="2400" dirty="0"/>
              <a:t>     说明主要工艺设备的关键操作条件</a:t>
            </a:r>
            <a:r>
              <a:rPr lang="en-US" altLang="zh-CN" sz="2400" dirty="0"/>
              <a:t>,</a:t>
            </a:r>
            <a:r>
              <a:rPr lang="zh-CN" altLang="en-US" sz="2400" dirty="0"/>
              <a:t>如温度、压 力、物料配比等。对于间断操作</a:t>
            </a:r>
            <a:r>
              <a:rPr lang="en-US" altLang="zh-CN" sz="2400" dirty="0"/>
              <a:t>,</a:t>
            </a:r>
            <a:r>
              <a:rPr lang="zh-CN" altLang="en-US" sz="2400" dirty="0"/>
              <a:t>则需说明一次操作 投料量和时间周期。 </a:t>
            </a:r>
          </a:p>
          <a:p>
            <a:pPr marL="0" indent="452438">
              <a:buNone/>
            </a:pPr>
            <a:endParaRPr lang="zh-CN" altLang="en-US" sz="2400" dirty="0"/>
          </a:p>
        </p:txBody>
      </p:sp>
    </p:spTree>
    <p:extLst>
      <p:ext uri="{BB962C8B-B14F-4D97-AF65-F5344CB8AC3E}">
        <p14:creationId xmlns:p14="http://schemas.microsoft.com/office/powerpoint/2010/main" val="35079804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266700"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二、 工艺说明</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(4)</a:t>
            </a:r>
            <a:r>
              <a:rPr lang="zh-CN" altLang="en-US" sz="2400" dirty="0">
                <a:solidFill>
                  <a:srgbClr val="00B050"/>
                </a:solidFill>
              </a:rPr>
              <a:t>工艺流程图 </a:t>
            </a:r>
            <a:r>
              <a:rPr lang="en-US" altLang="zh-CN" sz="2400" dirty="0">
                <a:solidFill>
                  <a:srgbClr val="00B050"/>
                </a:solidFill>
              </a:rPr>
              <a:t>(process flow diagram, PFD)</a:t>
            </a:r>
          </a:p>
          <a:p>
            <a:pPr marL="0" indent="452438">
              <a:buNone/>
            </a:pPr>
            <a:r>
              <a:rPr lang="zh-CN" altLang="en-US" sz="2400" dirty="0"/>
              <a:t>表示工艺设备及其位号、名称</a:t>
            </a:r>
            <a:r>
              <a:rPr lang="en-US" altLang="zh-CN" sz="2400" dirty="0"/>
              <a:t>; </a:t>
            </a:r>
            <a:r>
              <a:rPr lang="zh-CN" altLang="en-US" sz="2400" dirty="0"/>
              <a:t>主要工艺管道</a:t>
            </a:r>
            <a:r>
              <a:rPr lang="en-US" altLang="zh-CN" sz="2400" dirty="0"/>
              <a:t>; </a:t>
            </a:r>
            <a:r>
              <a:rPr lang="zh-CN" altLang="en-US" sz="2400" dirty="0"/>
              <a:t>特殊阀门位置</a:t>
            </a:r>
            <a:r>
              <a:rPr lang="en-US" altLang="zh-CN" sz="2400" dirty="0"/>
              <a:t>; </a:t>
            </a:r>
            <a:r>
              <a:rPr lang="zh-CN" altLang="en-US" sz="2400" dirty="0"/>
              <a:t>物流的编号、操作条件 </a:t>
            </a:r>
            <a:r>
              <a:rPr lang="en-US" altLang="zh-CN" sz="2400" dirty="0"/>
              <a:t>(</a:t>
            </a:r>
            <a:r>
              <a:rPr lang="zh-CN" altLang="en-US" sz="2400" dirty="0"/>
              <a:t>温度、压力、流量</a:t>
            </a:r>
            <a:r>
              <a:rPr lang="en-US" altLang="zh-CN" sz="2400" dirty="0"/>
              <a:t>); </a:t>
            </a:r>
            <a:r>
              <a:rPr lang="zh-CN" altLang="en-US" sz="2400" dirty="0"/>
              <a:t>工业炉、换热器的 热负荷</a:t>
            </a:r>
            <a:r>
              <a:rPr lang="en-US" altLang="zh-CN" sz="2400" dirty="0"/>
              <a:t>; </a:t>
            </a:r>
            <a:r>
              <a:rPr lang="zh-CN" altLang="en-US" sz="2400" dirty="0"/>
              <a:t>公用物料的名称、 操作条件、流量</a:t>
            </a:r>
            <a:r>
              <a:rPr lang="en-US" altLang="zh-CN" sz="2400" dirty="0"/>
              <a:t>; </a:t>
            </a:r>
            <a:r>
              <a:rPr lang="zh-CN" altLang="en-US" sz="2400" dirty="0"/>
              <a:t>主要控制、联锁方案。</a:t>
            </a:r>
            <a:endParaRPr lang="en-US" altLang="zh-CN" sz="2400" dirty="0"/>
          </a:p>
          <a:p>
            <a:pPr marL="0" indent="0">
              <a:buNone/>
            </a:pPr>
            <a:r>
              <a:rPr lang="en-US" altLang="zh-CN" sz="2400" dirty="0">
                <a:solidFill>
                  <a:srgbClr val="00B050"/>
                </a:solidFill>
              </a:rPr>
              <a:t>(5)</a:t>
            </a:r>
            <a:r>
              <a:rPr lang="zh-CN" altLang="en-US" sz="2400" dirty="0">
                <a:solidFill>
                  <a:srgbClr val="00B050"/>
                </a:solidFill>
              </a:rPr>
              <a:t>物料平衡和热量平衡表</a:t>
            </a:r>
            <a:endParaRPr lang="en-US" altLang="zh-CN" sz="2400" dirty="0">
              <a:solidFill>
                <a:srgbClr val="00B050"/>
              </a:solidFill>
            </a:endParaRPr>
          </a:p>
          <a:p>
            <a:pPr marL="0" indent="452438">
              <a:buNone/>
            </a:pPr>
            <a:r>
              <a:rPr lang="zh-CN" altLang="en-US" sz="2400" dirty="0"/>
              <a:t>列出各主要物流数据</a:t>
            </a:r>
            <a:r>
              <a:rPr lang="en-US" altLang="zh-CN" sz="2400" dirty="0"/>
              <a:t>,</a:t>
            </a:r>
            <a:r>
              <a:rPr lang="zh-CN" altLang="en-US" sz="2400" dirty="0"/>
              <a:t>包括每股物流的起止点、组成、总质量及分子流量、温度、压力、平均分子量、气相分子分率</a:t>
            </a:r>
            <a:r>
              <a:rPr lang="en-US" altLang="zh-CN" sz="2400" dirty="0"/>
              <a:t>,</a:t>
            </a:r>
            <a:r>
              <a:rPr lang="zh-CN" altLang="en-US" sz="2400" dirty="0"/>
              <a:t>气相和液相的质量流量、体积流量、密度、黏度、热焓、比热容、热导率</a:t>
            </a:r>
            <a:r>
              <a:rPr lang="en-US" altLang="zh-CN" sz="2400" dirty="0"/>
              <a:t>,</a:t>
            </a:r>
            <a:r>
              <a:rPr lang="zh-CN" altLang="en-US" sz="2400" dirty="0"/>
              <a:t>气相的压缩因子、绝热指数</a:t>
            </a:r>
            <a:r>
              <a:rPr lang="en-US" altLang="zh-CN" sz="2400" dirty="0"/>
              <a:t>,</a:t>
            </a:r>
            <a:r>
              <a:rPr lang="zh-CN" altLang="en-US" sz="2400" dirty="0"/>
              <a:t>液相的表面张力等主要物性参数。应给出不同工况的数据。 </a:t>
            </a:r>
          </a:p>
        </p:txBody>
      </p:sp>
    </p:spTree>
    <p:extLst>
      <p:ext uri="{BB962C8B-B14F-4D97-AF65-F5344CB8AC3E}">
        <p14:creationId xmlns:p14="http://schemas.microsoft.com/office/powerpoint/2010/main" val="37014055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266700"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三、物料平衡</a:t>
            </a:r>
            <a:endParaRPr lang="en-US" altLang="zh-CN"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a:t>
            </a:r>
            <a:r>
              <a:rPr lang="zh-CN" altLang="en-US" sz="2400" dirty="0">
                <a:solidFill>
                  <a:srgbClr val="00B050"/>
                </a:solidFill>
              </a:rPr>
              <a:t>工艺总物料平衡 </a:t>
            </a:r>
            <a:endParaRPr lang="en-US" altLang="zh-CN" sz="2400" dirty="0">
              <a:solidFill>
                <a:srgbClr val="00B050"/>
              </a:solidFill>
            </a:endParaRPr>
          </a:p>
          <a:p>
            <a:pPr marL="0" indent="541338">
              <a:buNone/>
            </a:pPr>
            <a:r>
              <a:rPr lang="zh-CN" altLang="en-US" sz="2400" dirty="0"/>
              <a:t>列出装置所有产品方案的总物料平衡</a:t>
            </a:r>
            <a:r>
              <a:rPr lang="en-US" altLang="zh-CN" sz="2400" dirty="0"/>
              <a:t>,</a:t>
            </a:r>
            <a:r>
              <a:rPr lang="zh-CN" altLang="en-US" sz="2400" dirty="0"/>
              <a:t>包括各种 物料的每小时量、每年量、收率。 </a:t>
            </a:r>
          </a:p>
          <a:p>
            <a:pPr marL="0" indent="541338">
              <a:buNone/>
            </a:pPr>
            <a:r>
              <a:rPr lang="zh-CN" altLang="en-US" sz="2400" dirty="0"/>
              <a:t>由多个产品、中间产品、副产品和多部分组成的 装置</a:t>
            </a:r>
            <a:r>
              <a:rPr lang="en-US" altLang="zh-CN" sz="2400" dirty="0"/>
              <a:t>,</a:t>
            </a:r>
            <a:r>
              <a:rPr lang="zh-CN" altLang="en-US" sz="2400" dirty="0"/>
              <a:t>用物料平衡图表示物料量及各部分的相互关系。 </a:t>
            </a:r>
          </a:p>
          <a:p>
            <a:pPr marL="0" indent="541338">
              <a:buNone/>
            </a:pPr>
            <a:r>
              <a:rPr lang="zh-CN" altLang="en-US" sz="2400" dirty="0"/>
              <a:t>一些对于工艺过程的操作或产品质量影响较大的 物料应分别给出该物料的平衡</a:t>
            </a:r>
            <a:r>
              <a:rPr lang="en-US" altLang="zh-CN" sz="2400" dirty="0"/>
              <a:t>,</a:t>
            </a:r>
            <a:r>
              <a:rPr lang="zh-CN" altLang="en-US" sz="2400" dirty="0"/>
              <a:t>如硫平衡、氢平衡。 </a:t>
            </a:r>
          </a:p>
          <a:p>
            <a:pPr marL="0" indent="0">
              <a:buNone/>
            </a:pPr>
            <a:r>
              <a:rPr lang="en-US" altLang="zh-CN" sz="2400" dirty="0">
                <a:solidFill>
                  <a:srgbClr val="00B050"/>
                </a:solidFill>
              </a:rPr>
              <a:t>(2)</a:t>
            </a:r>
            <a:r>
              <a:rPr lang="zh-CN" altLang="en-US" sz="2400" dirty="0">
                <a:solidFill>
                  <a:srgbClr val="00B050"/>
                </a:solidFill>
              </a:rPr>
              <a:t>公用物料平衡图 </a:t>
            </a:r>
            <a:endParaRPr lang="en-US" altLang="zh-CN" sz="2400" dirty="0">
              <a:solidFill>
                <a:srgbClr val="00B050"/>
              </a:solidFill>
            </a:endParaRPr>
          </a:p>
          <a:p>
            <a:pPr marL="0" indent="541338">
              <a:buNone/>
            </a:pPr>
            <a:r>
              <a:rPr lang="zh-CN" altLang="en-US" sz="2400" dirty="0"/>
              <a:t>对于如水的多次利用或蒸汽逐级利用的复杂情 况</a:t>
            </a:r>
            <a:r>
              <a:rPr lang="en-US" altLang="zh-CN" sz="2400" dirty="0"/>
              <a:t>,</a:t>
            </a:r>
            <a:r>
              <a:rPr lang="zh-CN" altLang="en-US" sz="2400" dirty="0"/>
              <a:t>可采用平衡图说明物料量及各用户之间的相互 关系。 </a:t>
            </a:r>
          </a:p>
        </p:txBody>
      </p:sp>
    </p:spTree>
    <p:extLst>
      <p:ext uri="{BB962C8B-B14F-4D97-AF65-F5344CB8AC3E}">
        <p14:creationId xmlns:p14="http://schemas.microsoft.com/office/powerpoint/2010/main" val="24062516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266700"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四、消耗量</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a:t>
            </a:r>
            <a:r>
              <a:rPr lang="zh-CN" altLang="en-US" sz="2400" dirty="0">
                <a:solidFill>
                  <a:srgbClr val="00B050"/>
                </a:solidFill>
              </a:rPr>
              <a:t>原料消耗量</a:t>
            </a:r>
          </a:p>
          <a:p>
            <a:pPr marL="0" indent="452438">
              <a:buNone/>
            </a:pPr>
            <a:r>
              <a:rPr lang="zh-CN" altLang="en-US" sz="2400" dirty="0"/>
              <a:t>原料的 年 消 耗 量。 如 果 有 多 种 原 料</a:t>
            </a:r>
            <a:r>
              <a:rPr lang="en-US" altLang="zh-CN" sz="2400" dirty="0"/>
              <a:t>, </a:t>
            </a:r>
            <a:r>
              <a:rPr lang="zh-CN" altLang="en-US" sz="2400" dirty="0"/>
              <a:t>要 分 别列出。</a:t>
            </a:r>
          </a:p>
          <a:p>
            <a:pPr marL="0" indent="0">
              <a:buNone/>
            </a:pPr>
            <a:r>
              <a:rPr lang="en-US" altLang="zh-CN" sz="2400" dirty="0">
                <a:solidFill>
                  <a:srgbClr val="00B050"/>
                </a:solidFill>
              </a:rPr>
              <a:t>(2)</a:t>
            </a:r>
            <a:r>
              <a:rPr lang="zh-CN" altLang="en-US" sz="2400" dirty="0">
                <a:solidFill>
                  <a:srgbClr val="00B050"/>
                </a:solidFill>
              </a:rPr>
              <a:t>催化剂、化学品消耗量</a:t>
            </a:r>
          </a:p>
          <a:p>
            <a:pPr marL="0" indent="452438">
              <a:buNone/>
            </a:pPr>
            <a:r>
              <a:rPr lang="zh-CN" altLang="en-US" sz="2400" dirty="0"/>
              <a:t>催化剂消耗量包括催化剂名称、首次装入量、寿命、年消耗量、每吨原料消耗量。</a:t>
            </a:r>
          </a:p>
          <a:p>
            <a:pPr marL="0" indent="452438">
              <a:buNone/>
            </a:pPr>
            <a:r>
              <a:rPr lang="zh-CN" altLang="en-US" sz="2400" dirty="0"/>
              <a:t>化学品消耗量包括化学品名称、年消耗量、每吨原料消耗量。</a:t>
            </a:r>
          </a:p>
          <a:p>
            <a:pPr marL="0" indent="452438">
              <a:buNone/>
            </a:pPr>
            <a:r>
              <a:rPr lang="zh-CN" altLang="en-US" sz="2400" dirty="0"/>
              <a:t>由专利商提供的催化剂和化学品要加以注明。</a:t>
            </a:r>
          </a:p>
          <a:p>
            <a:pPr marL="0" indent="0">
              <a:buNone/>
            </a:pPr>
            <a:r>
              <a:rPr lang="en-US" altLang="zh-CN" sz="2400" dirty="0">
                <a:solidFill>
                  <a:srgbClr val="00B050"/>
                </a:solidFill>
              </a:rPr>
              <a:t>(3)</a:t>
            </a:r>
            <a:r>
              <a:rPr lang="zh-CN" altLang="en-US" sz="2400" dirty="0">
                <a:solidFill>
                  <a:srgbClr val="00B050"/>
                </a:solidFill>
              </a:rPr>
              <a:t>公用物料及能量消耗</a:t>
            </a:r>
          </a:p>
          <a:p>
            <a:pPr marL="0" indent="452438">
              <a:buNone/>
            </a:pPr>
            <a:r>
              <a:rPr lang="zh-CN" altLang="en-US" sz="2400" dirty="0"/>
              <a:t>分别列出水、电、蒸汽、氮气、压缩空气等正常操作和最大消耗量。</a:t>
            </a:r>
          </a:p>
        </p:txBody>
      </p:sp>
    </p:spTree>
    <p:extLst>
      <p:ext uri="{BB962C8B-B14F-4D97-AF65-F5344CB8AC3E}">
        <p14:creationId xmlns:p14="http://schemas.microsoft.com/office/powerpoint/2010/main" val="38796589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266700"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sz="2800"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五、界区条件表</a:t>
            </a: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六、卫生、安全、环保说明</a:t>
            </a: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七、分析化验项目表</a:t>
            </a:r>
            <a:endParaRPr lang="en-US" altLang="zh-CN"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八、工艺管道及仪表流程图 </a:t>
            </a:r>
            <a:r>
              <a:rPr lang="en-US" altLang="zh-CN"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(P&amp;ID)</a:t>
            </a: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九、建议的设备布置图及说明</a:t>
            </a:r>
            <a:endParaRPr lang="en-US" altLang="zh-CN"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十、工艺设备一览表</a:t>
            </a: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十一、工艺设备</a:t>
            </a:r>
            <a:endParaRPr lang="en-US" altLang="zh-CN"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十二、自控仪表</a:t>
            </a: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十三、特殊管道</a:t>
            </a:r>
            <a:endParaRPr lang="en-US" altLang="zh-CN"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十四、主要安全泄放设施数据表</a:t>
            </a:r>
            <a:endParaRPr lang="en-US" altLang="zh-CN"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zh-CN" altLang="en-US"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十五、</a:t>
            </a:r>
            <a:r>
              <a:rPr lang="zh-CN" altLang="en-US" sz="2800" dirty="0">
                <a:solidFill>
                  <a:srgbClr val="FF0000"/>
                </a:solidFill>
                <a:latin typeface="楷体" panose="02010609060101010101" pitchFamily="49" charset="-122"/>
                <a:ea typeface="楷体" panose="02010609060101010101" pitchFamily="49" charset="-122"/>
              </a:rPr>
              <a:t>有关专利文件目录 </a:t>
            </a:r>
            <a:endParaRPr lang="zh-CN" altLang="en-US" sz="2800" dirty="0">
              <a:solidFill>
                <a:srgbClr val="FF0000"/>
              </a:solidFill>
              <a:latin typeface="楷体" panose="02010609060101010101" pitchFamily="49" charset="-122"/>
              <a:ea typeface="楷体" panose="02010609060101010101" pitchFamily="49" charset="-122"/>
              <a:cs typeface="Times New Roman" panose="02020603050405020304" pitchFamily="18" charset="0"/>
            </a:endParaRPr>
          </a:p>
          <a:p>
            <a:pPr marL="0" indent="0">
              <a:buNone/>
            </a:pPr>
            <a:endParaRPr lang="zh-CN" altLang="zh-CN" sz="28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0364247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a:extLst>
              <a:ext uri="{FF2B5EF4-FFF2-40B4-BE49-F238E27FC236}">
                <a16:creationId xmlns:a16="http://schemas.microsoft.com/office/drawing/2014/main" id="{A2060AD3-31F7-45F2-A0D0-DC1BC71798CE}"/>
              </a:ext>
            </a:extLst>
          </p:cNvPr>
          <p:cNvSpPr>
            <a:spLocks noChangeArrowheads="1"/>
          </p:cNvSpPr>
          <p:nvPr/>
        </p:nvSpPr>
        <p:spPr bwMode="auto">
          <a:xfrm>
            <a:off x="609600" y="1143000"/>
            <a:ext cx="79248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defRPr sz="4400">
                <a:solidFill>
                  <a:schemeClr val="tx2"/>
                </a:solidFill>
                <a:latin typeface="Arial" panose="020B0604020202020204" pitchFamily="34" charset="0"/>
                <a:ea typeface="宋体" panose="02010600030101010101" pitchFamily="2" charset="-122"/>
              </a:defRPr>
            </a:lvl1pPr>
            <a:lvl2pPr algn="ctr">
              <a:defRPr sz="4400">
                <a:solidFill>
                  <a:schemeClr val="tx2"/>
                </a:solidFill>
                <a:latin typeface="Arial" panose="020B0604020202020204" pitchFamily="34" charset="0"/>
                <a:ea typeface="宋体" panose="02010600030101010101" pitchFamily="2" charset="-122"/>
              </a:defRPr>
            </a:lvl2pPr>
            <a:lvl3pPr algn="ctr">
              <a:defRPr sz="4400">
                <a:solidFill>
                  <a:schemeClr val="tx2"/>
                </a:solidFill>
                <a:latin typeface="Arial" panose="020B0604020202020204" pitchFamily="34" charset="0"/>
                <a:ea typeface="宋体" panose="02010600030101010101" pitchFamily="2" charset="-122"/>
              </a:defRPr>
            </a:lvl3pPr>
            <a:lvl4pPr algn="ctr">
              <a:defRPr sz="4400">
                <a:solidFill>
                  <a:schemeClr val="tx2"/>
                </a:solidFill>
                <a:latin typeface="Arial" panose="020B0604020202020204" pitchFamily="34" charset="0"/>
                <a:ea typeface="宋体" panose="02010600030101010101" pitchFamily="2" charset="-122"/>
              </a:defRPr>
            </a:lvl4pPr>
            <a:lvl5pPr algn="ctr">
              <a:defRPr sz="4400">
                <a:solidFill>
                  <a:schemeClr val="tx2"/>
                </a:solidFill>
                <a:latin typeface="Arial" panose="020B0604020202020204" pitchFamily="34" charset="0"/>
                <a:ea typeface="宋体" panose="02010600030101010101" pitchFamily="2" charset="-122"/>
              </a:defRPr>
            </a:lvl5pPr>
            <a:lvl6pPr marL="4572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zh-CN" sz="3200" b="1" dirty="0">
                <a:solidFill>
                  <a:schemeClr val="accent2"/>
                </a:solidFill>
                <a:latin typeface="楷体" panose="02010609060101010101" pitchFamily="49" charset="-122"/>
                <a:ea typeface="楷体" panose="02010609060101010101" pitchFamily="49" charset="-122"/>
              </a:rPr>
              <a:t>第四节 设计文件</a:t>
            </a:r>
          </a:p>
        </p:txBody>
      </p:sp>
      <p:sp>
        <p:nvSpPr>
          <p:cNvPr id="3" name="Text Box 10">
            <a:extLst>
              <a:ext uri="{FF2B5EF4-FFF2-40B4-BE49-F238E27FC236}">
                <a16:creationId xmlns:a16="http://schemas.microsoft.com/office/drawing/2014/main" id="{FBCF13EF-09FA-4AAA-B679-DE942F7C55C5}"/>
              </a:ext>
            </a:extLst>
          </p:cNvPr>
          <p:cNvSpPr txBox="1">
            <a:spLocks noChangeArrowheads="1"/>
          </p:cNvSpPr>
          <p:nvPr/>
        </p:nvSpPr>
        <p:spPr bwMode="auto">
          <a:xfrm>
            <a:off x="533400" y="1905000"/>
            <a:ext cx="8229600" cy="20919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63538" indent="-363538">
              <a:defRPr>
                <a:solidFill>
                  <a:schemeClr val="tx1"/>
                </a:solidFill>
                <a:latin typeface="Arial" panose="020B0604020202020204" pitchFamily="34" charset="0"/>
                <a:ea typeface="宋体" panose="02010600030101010101" pitchFamily="2" charset="-122"/>
              </a:defRPr>
            </a:lvl1pPr>
            <a:lvl2pPr marL="542925">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20000"/>
              </a:lnSpc>
              <a:buFontTx/>
              <a:buChar char="•"/>
            </a:pPr>
            <a:r>
              <a:rPr lang="zh-CN" altLang="zh-CN" sz="2800" b="1" dirty="0">
                <a:solidFill>
                  <a:srgbClr val="CC0000"/>
                </a:solidFill>
                <a:latin typeface="楷体" panose="02010609060101010101" pitchFamily="49" charset="-122"/>
                <a:ea typeface="楷体" panose="02010609060101010101" pitchFamily="49" charset="-122"/>
              </a:rPr>
              <a:t>教学内容：</a:t>
            </a:r>
          </a:p>
          <a:p>
            <a:pPr>
              <a:lnSpc>
                <a:spcPct val="120000"/>
              </a:lnSpc>
            </a:pPr>
            <a:r>
              <a:rPr lang="zh-CN" altLang="zh-CN" sz="2800" b="1" dirty="0">
                <a:latin typeface="楷体" panose="02010609060101010101" pitchFamily="49" charset="-122"/>
                <a:ea typeface="楷体" panose="02010609060101010101" pitchFamily="49" charset="-122"/>
              </a:rPr>
              <a:t>	了解</a:t>
            </a:r>
            <a:r>
              <a:rPr lang="zh-CN" altLang="en-US" sz="2800" b="1" dirty="0">
                <a:latin typeface="楷体" panose="02010609060101010101" pitchFamily="49" charset="-122"/>
                <a:ea typeface="楷体" panose="02010609060101010101" pitchFamily="49" charset="-122"/>
              </a:rPr>
              <a:t>基础工程设计</a:t>
            </a:r>
            <a:r>
              <a:rPr lang="zh-CN" altLang="zh-CN" sz="2800" b="1" dirty="0">
                <a:latin typeface="楷体" panose="02010609060101010101" pitchFamily="49" charset="-122"/>
                <a:ea typeface="楷体" panose="02010609060101010101" pitchFamily="49" charset="-122"/>
              </a:rPr>
              <a:t>文件和</a:t>
            </a:r>
            <a:r>
              <a:rPr lang="zh-CN" altLang="en-US" sz="2800" b="1" dirty="0">
                <a:latin typeface="楷体" panose="02010609060101010101" pitchFamily="49" charset="-122"/>
                <a:ea typeface="楷体" panose="02010609060101010101" pitchFamily="49" charset="-122"/>
              </a:rPr>
              <a:t>详细工程</a:t>
            </a:r>
            <a:r>
              <a:rPr lang="en-US" altLang="zh-CN" sz="2800" b="1" dirty="0">
                <a:latin typeface="楷体" panose="02010609060101010101" pitchFamily="49" charset="-122"/>
                <a:ea typeface="楷体" panose="02010609060101010101" pitchFamily="49" charset="-122"/>
              </a:rPr>
              <a:t>(</a:t>
            </a:r>
            <a:r>
              <a:rPr lang="zh-CN" altLang="zh-CN" sz="2800" b="1" dirty="0">
                <a:latin typeface="楷体" panose="02010609060101010101" pitchFamily="49" charset="-122"/>
                <a:ea typeface="楷体" panose="02010609060101010101" pitchFamily="49" charset="-122"/>
              </a:rPr>
              <a:t>施工图</a:t>
            </a:r>
            <a:r>
              <a:rPr lang="en-US" altLang="zh-CN" sz="2800" b="1" dirty="0">
                <a:latin typeface="楷体" panose="02010609060101010101" pitchFamily="49" charset="-122"/>
                <a:ea typeface="楷体" panose="02010609060101010101" pitchFamily="49" charset="-122"/>
              </a:rPr>
              <a:t>)</a:t>
            </a:r>
            <a:r>
              <a:rPr lang="zh-CN" altLang="zh-CN" sz="2800" b="1" dirty="0">
                <a:latin typeface="楷体" panose="02010609060101010101" pitchFamily="49" charset="-122"/>
                <a:ea typeface="楷体" panose="02010609060101010101" pitchFamily="49" charset="-122"/>
              </a:rPr>
              <a:t>设计文件的主要内容和要求。</a:t>
            </a:r>
            <a:endParaRPr lang="zh-CN" altLang="en-US" sz="2800" b="1" dirty="0">
              <a:latin typeface="楷体" panose="02010609060101010101" pitchFamily="49" charset="-122"/>
              <a:ea typeface="楷体" panose="02010609060101010101" pitchFamily="49" charset="-122"/>
            </a:endParaRPr>
          </a:p>
          <a:p>
            <a:pPr marL="0" indent="0">
              <a:lnSpc>
                <a:spcPct val="120000"/>
              </a:lnSpc>
            </a:pPr>
            <a:endParaRPr lang="zh-CN" altLang="zh-CN" sz="2800" b="1" dirty="0">
              <a:latin typeface="楷体" panose="02010609060101010101" pitchFamily="49" charset="-122"/>
              <a:ea typeface="楷体" panose="02010609060101010101" pitchFamily="49" charset="-122"/>
            </a:endParaRPr>
          </a:p>
        </p:txBody>
      </p:sp>
      <p:sp>
        <p:nvSpPr>
          <p:cNvPr id="4" name="文本框 3">
            <a:extLst>
              <a:ext uri="{FF2B5EF4-FFF2-40B4-BE49-F238E27FC236}">
                <a16:creationId xmlns:a16="http://schemas.microsoft.com/office/drawing/2014/main" id="{30615E18-12BD-4370-8574-B6419C03A87C}"/>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1485706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266700" y="836712"/>
            <a:ext cx="8610600" cy="51125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sz="3600"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一、基础工程设计文件</a:t>
            </a:r>
            <a:endParaRPr lang="zh-CN" altLang="zh-CN" sz="36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541338">
              <a:buNone/>
            </a:pPr>
            <a:r>
              <a:rPr lang="zh-CN" altLang="en-US" sz="2800" dirty="0"/>
              <a:t>基础工程设计是在工艺设计包的基础上进行工程化的一个工程设计阶段</a:t>
            </a:r>
            <a:r>
              <a:rPr lang="en-US" altLang="zh-CN" sz="2800" dirty="0"/>
              <a:t>,</a:t>
            </a:r>
            <a:r>
              <a:rPr lang="zh-CN" altLang="en-US" sz="2800" dirty="0"/>
              <a:t>为提高工程质量、控制工程投资、确保建设进度提供条件。其依据是批准的可行性研究报告或总体设计文件</a:t>
            </a:r>
            <a:r>
              <a:rPr lang="en-US" altLang="zh-CN" sz="2800" dirty="0"/>
              <a:t>,</a:t>
            </a:r>
            <a:r>
              <a:rPr lang="zh-CN" altLang="en-US" sz="2800" dirty="0"/>
              <a:t>以及工艺设计包和建设单位工程建设条件等设计基础资料。</a:t>
            </a:r>
          </a:p>
          <a:p>
            <a:pPr marL="0" indent="541338">
              <a:buNone/>
            </a:pPr>
            <a:r>
              <a:rPr lang="zh-CN" altLang="en-US" sz="2800" dirty="0"/>
              <a:t>化工装置的基础工程设计对象是 “装置”。对于储运或独立的公用设施、辅助设施</a:t>
            </a:r>
            <a:r>
              <a:rPr lang="en-US" altLang="zh-CN" sz="2800" dirty="0"/>
              <a:t>, </a:t>
            </a:r>
            <a:r>
              <a:rPr lang="zh-CN" altLang="en-US" sz="2800" dirty="0"/>
              <a:t>如循环水场、污水处理场、空分、空压、罐区等</a:t>
            </a:r>
            <a:r>
              <a:rPr lang="en-US" altLang="zh-CN" sz="2800" dirty="0"/>
              <a:t>,</a:t>
            </a:r>
            <a:r>
              <a:rPr lang="zh-CN" altLang="en-US" sz="2800" dirty="0"/>
              <a:t>需要且可单独立项的</a:t>
            </a:r>
            <a:r>
              <a:rPr lang="en-US" altLang="zh-CN" sz="2800" dirty="0"/>
              <a:t>,</a:t>
            </a:r>
            <a:r>
              <a:rPr lang="zh-CN" altLang="en-US" sz="2800" dirty="0"/>
              <a:t>可视为 “装置”。</a:t>
            </a:r>
            <a:endParaRPr lang="en-US" altLang="zh-CN" sz="2800" dirty="0">
              <a:solidFill>
                <a:srgbClr val="00B050"/>
              </a:solidFill>
            </a:endParaRPr>
          </a:p>
        </p:txBody>
      </p:sp>
    </p:spTree>
    <p:extLst>
      <p:ext uri="{BB962C8B-B14F-4D97-AF65-F5344CB8AC3E}">
        <p14:creationId xmlns:p14="http://schemas.microsoft.com/office/powerpoint/2010/main" val="31117590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360169"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一、基础工程设计文件</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a:t>
            </a:r>
            <a:r>
              <a:rPr lang="zh-CN" altLang="en-US" sz="2400" dirty="0">
                <a:solidFill>
                  <a:srgbClr val="00B050"/>
                </a:solidFill>
              </a:rPr>
              <a:t>工艺部分</a:t>
            </a:r>
          </a:p>
          <a:p>
            <a:pPr marL="0" indent="452438">
              <a:buNone/>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① 根据批准的可行性研究报告或合同</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确定产品方案、生产规模、设计基础。</a:t>
            </a:r>
          </a:p>
          <a:p>
            <a:pPr marL="0" indent="452438">
              <a:buNone/>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② 绘制 </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PFD</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P&amp;ID</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UFD</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U&amp;ID,</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进行物料平衡和能量平衡计算</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编制物料与热量平衡表。</a:t>
            </a:r>
          </a:p>
          <a:p>
            <a:pPr marL="0" indent="452438">
              <a:buNone/>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③ 根据工艺要求进行设备计算</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确定工艺设备参数</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编制工艺设备表、设备数据表</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对各类设备进行分类统计</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与相关专业研究设备分交方案并统计汇总。</a:t>
            </a:r>
          </a:p>
          <a:p>
            <a:pPr marL="0" indent="452438">
              <a:buNone/>
            </a:pP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 </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容器类设备的容积、直径、长度等工艺特性参数计算。</a:t>
            </a:r>
          </a:p>
          <a:p>
            <a:pPr marL="0" indent="452438">
              <a:buNone/>
            </a:pP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b. </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塔器 类 设 备 的 直 径、塔 板 参 数、填 料 规 格、内件结构等工艺参数计算。</a:t>
            </a:r>
          </a:p>
          <a:p>
            <a:pPr marL="0" indent="452438">
              <a:buNone/>
            </a:pP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c. </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换热器类设备的换热面积和结构参数计算或选型。</a:t>
            </a:r>
          </a:p>
          <a:p>
            <a:pPr marL="0" indent="452438">
              <a:buNone/>
            </a:pP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d. </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管径计算</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确定阀门类别。</a:t>
            </a:r>
          </a:p>
          <a:p>
            <a:pPr marL="0" indent="452438">
              <a:buNone/>
            </a:pP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e. </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机泵类设备的流量、扬程、压差计算。</a:t>
            </a:r>
          </a:p>
          <a:p>
            <a:pPr marL="0" indent="452438">
              <a:buNone/>
            </a:pP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f. </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其他工艺设备的工艺参数计算和选型。</a:t>
            </a:r>
          </a:p>
          <a:p>
            <a:pPr marL="0" indent="452438">
              <a:buNone/>
            </a:pPr>
            <a:endParaRPr lang="zh-CN" altLang="zh-CN" sz="16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8558618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360169"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一、基础工程设计文件</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a:t>
            </a:r>
            <a:r>
              <a:rPr lang="zh-CN" altLang="en-US" sz="2400" dirty="0">
                <a:solidFill>
                  <a:srgbClr val="00B050"/>
                </a:solidFill>
              </a:rPr>
              <a:t>工艺部分</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④ 编制设备采购技术文件 </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依据合同</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⑤ 编制管道表、安全阀、爆破片一览表和数据表、界区条件表。</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⑥ 会同仪表专业</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设计装置的自动控制、安全联锁。</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⑦ 若为引进工艺设计包则参与进行工艺设计包审查</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并以 工 艺 设 计 包 为 依 据 进 行 上 述 工 艺 设 计工作。</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⑧ 根据物料和工艺特性</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收集整理物料安全数据</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落实环评和劳动安全卫生评价的批复意见</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进行生产过程的安全、健康、环保设计。</a:t>
            </a:r>
          </a:p>
          <a:p>
            <a:pPr marL="0" indent="452438">
              <a:buNone/>
            </a:pPr>
            <a:endParaRPr lang="zh-CN" altLang="en-US" sz="2000" dirty="0">
              <a:latin typeface="Times New Roman" panose="02020603050405020304" pitchFamily="18" charset="0"/>
              <a:ea typeface="楷体" panose="02010609060101010101" pitchFamily="49" charset="-122"/>
              <a:cs typeface="Times New Roman" panose="02020603050405020304" pitchFamily="18" charset="0"/>
            </a:endParaRPr>
          </a:p>
          <a:p>
            <a:pPr marL="0" indent="452438">
              <a:buNone/>
            </a:pPr>
            <a:endParaRPr lang="zh-CN" altLang="zh-CN" sz="16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9842168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5D6AD59-AE21-41E3-9C14-11644C383B9F}"/>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Rectangle 7">
            <a:extLst>
              <a:ext uri="{FF2B5EF4-FFF2-40B4-BE49-F238E27FC236}">
                <a16:creationId xmlns:a16="http://schemas.microsoft.com/office/drawing/2014/main" id="{1766FA3E-B94E-49CF-A38D-5BC92C01DCD6}"/>
              </a:ext>
            </a:extLst>
          </p:cNvPr>
          <p:cNvSpPr>
            <a:spLocks noChangeArrowheads="1"/>
          </p:cNvSpPr>
          <p:nvPr/>
        </p:nvSpPr>
        <p:spPr bwMode="auto">
          <a:xfrm>
            <a:off x="360169"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一、基础工程设计文件</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a:t>
            </a:r>
            <a:r>
              <a:rPr lang="zh-CN" altLang="en-US" sz="2400" dirty="0">
                <a:solidFill>
                  <a:srgbClr val="00B050"/>
                </a:solidFill>
              </a:rPr>
              <a:t>工艺部分</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⑨ 计算需要的火炬排放量、火炬系统能力、仓储设施能力。</a:t>
            </a:r>
          </a:p>
          <a:p>
            <a:pPr marL="354013" indent="98425">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⑩ 根据工艺和物料特点</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提出设备和管道的设计、选材要求</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根据工艺要求确定设备、管道的保温</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冷</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类型。</a:t>
            </a:r>
          </a:p>
          <a:p>
            <a:pPr marL="457200" indent="-4763">
              <a:buFont typeface="+mj-ea"/>
              <a:buAutoNum type="circleNumDbPlain" startAt="11"/>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提出平面布置方案</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供配管专业进一步细化。</a:t>
            </a:r>
          </a:p>
          <a:p>
            <a:pPr marL="457200" indent="-4763">
              <a:buFont typeface="+mj-ea"/>
              <a:buAutoNum type="circleNumDbPlain" startAt="11"/>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 按工程主项表提出各专业设计条件。</a:t>
            </a:r>
          </a:p>
          <a:p>
            <a:pPr marL="457200" indent="-4763">
              <a:buFont typeface="+mj-ea"/>
              <a:buAutoNum type="circleNumDbPlain" startAt="11"/>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提出投资概算条件。</a:t>
            </a:r>
          </a:p>
          <a:p>
            <a:pPr marL="457200" indent="-4763">
              <a:buFont typeface="+mj-ea"/>
              <a:buAutoNum type="circleNumDbPlain" startAt="14"/>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参加工艺安全风险评估 </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(HAZOP</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SIL </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分析等</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并落实评估意见与建议。</a:t>
            </a:r>
            <a:endParaRPr lang="zh-CN" altLang="zh-CN" sz="24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518457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EDAE202-3618-45EC-8FBE-1C95D0519422}"/>
              </a:ext>
            </a:extLst>
          </p:cNvPr>
          <p:cNvSpPr txBox="1">
            <a:spLocks noChangeArrowheads="1"/>
          </p:cNvSpPr>
          <p:nvPr/>
        </p:nvSpPr>
        <p:spPr bwMode="auto">
          <a:xfrm>
            <a:off x="395536" y="1340768"/>
            <a:ext cx="8569325" cy="4894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6477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dirty="0">
                <a:solidFill>
                  <a:srgbClr val="000000"/>
                </a:solidFill>
                <a:latin typeface="Times New Roman" panose="02020603050405020304" pitchFamily="18" charset="0"/>
                <a:cs typeface="Times New Roman" panose="02020603050405020304" pitchFamily="18" charset="0"/>
              </a:rPr>
              <a:t>所谓</a:t>
            </a:r>
            <a:r>
              <a:rPr lang="zh-CN" altLang="zh-CN" sz="2400" dirty="0">
                <a:solidFill>
                  <a:srgbClr val="000000"/>
                </a:solidFill>
                <a:latin typeface="Times New Roman" panose="02020603050405020304" pitchFamily="18" charset="0"/>
                <a:cs typeface="Times New Roman" panose="02020603050405020304" pitchFamily="18" charset="0"/>
              </a:rPr>
              <a:t>“复杂工程问题”必须具备下述特征（</a:t>
            </a:r>
            <a:r>
              <a:rPr lang="en-US" altLang="zh-CN" sz="2400" dirty="0">
                <a:solidFill>
                  <a:srgbClr val="000000"/>
                </a:solidFill>
                <a:latin typeface="Times New Roman" panose="02020603050405020304" pitchFamily="18" charset="0"/>
                <a:cs typeface="Times New Roman" panose="02020603050405020304" pitchFamily="18" charset="0"/>
              </a:rPr>
              <a:t>1</a:t>
            </a:r>
            <a:r>
              <a:rPr lang="zh-CN" altLang="zh-CN" sz="2400" dirty="0">
                <a:solidFill>
                  <a:srgbClr val="000000"/>
                </a:solidFill>
                <a:latin typeface="Times New Roman" panose="02020603050405020304" pitchFamily="18" charset="0"/>
                <a:cs typeface="Times New Roman" panose="02020603050405020304" pitchFamily="18" charset="0"/>
              </a:rPr>
              <a:t>），同时具备下述特征（</a:t>
            </a:r>
            <a:r>
              <a:rPr lang="en-US" altLang="zh-CN" sz="2400" dirty="0">
                <a:solidFill>
                  <a:srgbClr val="000000"/>
                </a:solidFill>
                <a:latin typeface="Times New Roman" panose="02020603050405020304" pitchFamily="18" charset="0"/>
                <a:cs typeface="Times New Roman" panose="02020603050405020304" pitchFamily="18" charset="0"/>
              </a:rPr>
              <a:t>2</a:t>
            </a:r>
            <a:r>
              <a:rPr lang="zh-CN" altLang="zh-CN" sz="2400" dirty="0">
                <a:solidFill>
                  <a:srgbClr val="000000"/>
                </a:solidFill>
                <a:latin typeface="Times New Roman" panose="02020603050405020304" pitchFamily="18" charset="0"/>
                <a:cs typeface="Times New Roman" panose="02020603050405020304" pitchFamily="18" charset="0"/>
              </a:rPr>
              <a:t>）</a:t>
            </a:r>
            <a:r>
              <a:rPr lang="en-US" altLang="zh-CN" sz="2400" dirty="0">
                <a:solidFill>
                  <a:srgbClr val="000000"/>
                </a:solidFill>
                <a:latin typeface="Times New Roman" panose="02020603050405020304" pitchFamily="18" charset="0"/>
                <a:cs typeface="Times New Roman" panose="02020603050405020304" pitchFamily="18" charset="0"/>
              </a:rPr>
              <a:t>～</a:t>
            </a:r>
            <a:r>
              <a:rPr lang="zh-CN" altLang="zh-CN" sz="2400" dirty="0">
                <a:solidFill>
                  <a:srgbClr val="000000"/>
                </a:solidFill>
                <a:latin typeface="Times New Roman" panose="02020603050405020304" pitchFamily="18" charset="0"/>
                <a:cs typeface="Times New Roman" panose="02020603050405020304" pitchFamily="18" charset="0"/>
              </a:rPr>
              <a:t>（</a:t>
            </a:r>
            <a:r>
              <a:rPr lang="en-US" altLang="zh-CN" sz="2400" dirty="0">
                <a:solidFill>
                  <a:srgbClr val="000000"/>
                </a:solidFill>
                <a:latin typeface="Times New Roman" panose="02020603050405020304" pitchFamily="18" charset="0"/>
                <a:cs typeface="Times New Roman" panose="02020603050405020304" pitchFamily="18" charset="0"/>
              </a:rPr>
              <a:t>7</a:t>
            </a:r>
            <a:r>
              <a:rPr lang="zh-CN" altLang="zh-CN" sz="2400" dirty="0">
                <a:solidFill>
                  <a:srgbClr val="000000"/>
                </a:solidFill>
                <a:latin typeface="Times New Roman" panose="02020603050405020304" pitchFamily="18" charset="0"/>
                <a:cs typeface="Times New Roman" panose="02020603050405020304" pitchFamily="18" charset="0"/>
              </a:rPr>
              <a:t>）的部分或全部：</a:t>
            </a:r>
          </a:p>
          <a:p>
            <a:pPr eaLnBrk="1" hangingPunct="1"/>
            <a:r>
              <a:rPr lang="zh-CN" altLang="zh-CN" sz="2400" dirty="0">
                <a:solidFill>
                  <a:srgbClr val="000000"/>
                </a:solidFill>
                <a:latin typeface="Times New Roman" panose="02020603050405020304" pitchFamily="18" charset="0"/>
                <a:cs typeface="Times New Roman" panose="02020603050405020304" pitchFamily="18" charset="0"/>
              </a:rPr>
              <a:t>（</a:t>
            </a:r>
            <a:r>
              <a:rPr lang="en-US" altLang="zh-CN" sz="2400" dirty="0">
                <a:solidFill>
                  <a:srgbClr val="000000"/>
                </a:solidFill>
                <a:latin typeface="Times New Roman" panose="02020603050405020304" pitchFamily="18" charset="0"/>
                <a:cs typeface="Times New Roman" panose="02020603050405020304" pitchFamily="18" charset="0"/>
              </a:rPr>
              <a:t>1</a:t>
            </a:r>
            <a:r>
              <a:rPr lang="zh-CN" altLang="zh-CN" sz="2400" dirty="0">
                <a:solidFill>
                  <a:srgbClr val="000000"/>
                </a:solidFill>
                <a:latin typeface="Times New Roman" panose="02020603050405020304" pitchFamily="18" charset="0"/>
                <a:cs typeface="Times New Roman" panose="02020603050405020304" pitchFamily="18" charset="0"/>
              </a:rPr>
              <a:t>）必须运用深入的工程原理，经过分析才可能得到解决；</a:t>
            </a:r>
          </a:p>
          <a:p>
            <a:pPr eaLnBrk="1" hangingPunct="1"/>
            <a:r>
              <a:rPr lang="zh-CN" altLang="zh-CN" sz="2400" dirty="0">
                <a:solidFill>
                  <a:srgbClr val="000000"/>
                </a:solidFill>
                <a:latin typeface="Times New Roman" panose="02020603050405020304" pitchFamily="18" charset="0"/>
                <a:cs typeface="Times New Roman" panose="02020603050405020304" pitchFamily="18" charset="0"/>
              </a:rPr>
              <a:t>（</a:t>
            </a:r>
            <a:r>
              <a:rPr lang="en-US" altLang="zh-CN" sz="2400" dirty="0">
                <a:solidFill>
                  <a:srgbClr val="000000"/>
                </a:solidFill>
                <a:latin typeface="Times New Roman" panose="02020603050405020304" pitchFamily="18" charset="0"/>
                <a:cs typeface="Times New Roman" panose="02020603050405020304" pitchFamily="18" charset="0"/>
              </a:rPr>
              <a:t>2</a:t>
            </a:r>
            <a:r>
              <a:rPr lang="zh-CN" altLang="zh-CN" sz="2400" dirty="0">
                <a:solidFill>
                  <a:srgbClr val="000000"/>
                </a:solidFill>
                <a:latin typeface="Times New Roman" panose="02020603050405020304" pitchFamily="18" charset="0"/>
                <a:cs typeface="Times New Roman" panose="02020603050405020304" pitchFamily="18" charset="0"/>
              </a:rPr>
              <a:t>）涉及多方面的技术、工程和其它因素，并可能相互有一定冲突；</a:t>
            </a:r>
          </a:p>
          <a:p>
            <a:pPr eaLnBrk="1" hangingPunct="1"/>
            <a:r>
              <a:rPr lang="zh-CN" altLang="zh-CN" sz="2400" dirty="0">
                <a:solidFill>
                  <a:srgbClr val="000000"/>
                </a:solidFill>
                <a:latin typeface="Times New Roman" panose="02020603050405020304" pitchFamily="18" charset="0"/>
                <a:cs typeface="Times New Roman" panose="02020603050405020304" pitchFamily="18" charset="0"/>
              </a:rPr>
              <a:t>（</a:t>
            </a:r>
            <a:r>
              <a:rPr lang="en-US" altLang="zh-CN" sz="2400" dirty="0">
                <a:solidFill>
                  <a:srgbClr val="000000"/>
                </a:solidFill>
                <a:latin typeface="Times New Roman" panose="02020603050405020304" pitchFamily="18" charset="0"/>
                <a:cs typeface="Times New Roman" panose="02020603050405020304" pitchFamily="18" charset="0"/>
              </a:rPr>
              <a:t>3</a:t>
            </a:r>
            <a:r>
              <a:rPr lang="zh-CN" altLang="zh-CN" sz="2400" dirty="0">
                <a:solidFill>
                  <a:srgbClr val="000000"/>
                </a:solidFill>
                <a:latin typeface="Times New Roman" panose="02020603050405020304" pitchFamily="18" charset="0"/>
                <a:cs typeface="Times New Roman" panose="02020603050405020304" pitchFamily="18" charset="0"/>
              </a:rPr>
              <a:t>）需要通过建立合适的抽象模型才能解决，在建模过程中需要体现出创造性；</a:t>
            </a:r>
          </a:p>
          <a:p>
            <a:pPr eaLnBrk="1" hangingPunct="1"/>
            <a:r>
              <a:rPr lang="zh-CN" altLang="zh-CN" sz="2400" dirty="0">
                <a:solidFill>
                  <a:srgbClr val="000000"/>
                </a:solidFill>
                <a:latin typeface="Times New Roman" panose="02020603050405020304" pitchFamily="18" charset="0"/>
                <a:cs typeface="Times New Roman" panose="02020603050405020304" pitchFamily="18" charset="0"/>
              </a:rPr>
              <a:t>（</a:t>
            </a:r>
            <a:r>
              <a:rPr lang="en-US" altLang="zh-CN" sz="2400" dirty="0">
                <a:solidFill>
                  <a:srgbClr val="000000"/>
                </a:solidFill>
                <a:latin typeface="Times New Roman" panose="02020603050405020304" pitchFamily="18" charset="0"/>
                <a:cs typeface="Times New Roman" panose="02020603050405020304" pitchFamily="18" charset="0"/>
              </a:rPr>
              <a:t>4</a:t>
            </a:r>
            <a:r>
              <a:rPr lang="zh-CN" altLang="zh-CN" sz="2400" dirty="0">
                <a:solidFill>
                  <a:srgbClr val="000000"/>
                </a:solidFill>
                <a:latin typeface="Times New Roman" panose="02020603050405020304" pitchFamily="18" charset="0"/>
                <a:cs typeface="Times New Roman" panose="02020603050405020304" pitchFamily="18" charset="0"/>
              </a:rPr>
              <a:t>）不是仅靠常用方法就可以完全解决的；</a:t>
            </a:r>
          </a:p>
          <a:p>
            <a:pPr eaLnBrk="1" hangingPunct="1"/>
            <a:r>
              <a:rPr lang="zh-CN" altLang="zh-CN" sz="2400" dirty="0">
                <a:solidFill>
                  <a:srgbClr val="000000"/>
                </a:solidFill>
                <a:latin typeface="Times New Roman" panose="02020603050405020304" pitchFamily="18" charset="0"/>
                <a:cs typeface="Times New Roman" panose="02020603050405020304" pitchFamily="18" charset="0"/>
              </a:rPr>
              <a:t>（</a:t>
            </a:r>
            <a:r>
              <a:rPr lang="en-US" altLang="zh-CN" sz="2400" dirty="0">
                <a:solidFill>
                  <a:srgbClr val="000000"/>
                </a:solidFill>
                <a:latin typeface="Times New Roman" panose="02020603050405020304" pitchFamily="18" charset="0"/>
                <a:cs typeface="Times New Roman" panose="02020603050405020304" pitchFamily="18" charset="0"/>
              </a:rPr>
              <a:t>5</a:t>
            </a:r>
            <a:r>
              <a:rPr lang="zh-CN" altLang="zh-CN" sz="2400" dirty="0">
                <a:solidFill>
                  <a:srgbClr val="000000"/>
                </a:solidFill>
                <a:latin typeface="Times New Roman" panose="02020603050405020304" pitchFamily="18" charset="0"/>
                <a:cs typeface="Times New Roman" panose="02020603050405020304" pitchFamily="18" charset="0"/>
              </a:rPr>
              <a:t>）问题中涉及的因素可能没有完全包含在专业工程实践的标准和规范中；</a:t>
            </a:r>
          </a:p>
          <a:p>
            <a:pPr eaLnBrk="1" hangingPunct="1"/>
            <a:r>
              <a:rPr lang="zh-CN" altLang="zh-CN" sz="2400" dirty="0">
                <a:solidFill>
                  <a:srgbClr val="000000"/>
                </a:solidFill>
                <a:latin typeface="Times New Roman" panose="02020603050405020304" pitchFamily="18" charset="0"/>
                <a:cs typeface="Times New Roman" panose="02020603050405020304" pitchFamily="18" charset="0"/>
              </a:rPr>
              <a:t>（</a:t>
            </a:r>
            <a:r>
              <a:rPr lang="en-US" altLang="zh-CN" sz="2400" dirty="0">
                <a:solidFill>
                  <a:srgbClr val="000000"/>
                </a:solidFill>
                <a:latin typeface="Times New Roman" panose="02020603050405020304" pitchFamily="18" charset="0"/>
                <a:cs typeface="Times New Roman" panose="02020603050405020304" pitchFamily="18" charset="0"/>
              </a:rPr>
              <a:t>6</a:t>
            </a:r>
            <a:r>
              <a:rPr lang="zh-CN" altLang="zh-CN" sz="2400" dirty="0">
                <a:solidFill>
                  <a:srgbClr val="000000"/>
                </a:solidFill>
                <a:latin typeface="Times New Roman" panose="02020603050405020304" pitchFamily="18" charset="0"/>
                <a:cs typeface="Times New Roman" panose="02020603050405020304" pitchFamily="18" charset="0"/>
              </a:rPr>
              <a:t>）问题相关各方利益不完全一致；</a:t>
            </a:r>
          </a:p>
          <a:p>
            <a:pPr eaLnBrk="1" hangingPunct="1"/>
            <a:r>
              <a:rPr lang="zh-CN" altLang="zh-CN" sz="2400" dirty="0">
                <a:solidFill>
                  <a:srgbClr val="000000"/>
                </a:solidFill>
                <a:latin typeface="Times New Roman" panose="02020603050405020304" pitchFamily="18" charset="0"/>
                <a:cs typeface="Times New Roman" panose="02020603050405020304" pitchFamily="18" charset="0"/>
              </a:rPr>
              <a:t>（</a:t>
            </a:r>
            <a:r>
              <a:rPr lang="en-US" altLang="zh-CN" sz="2400" dirty="0">
                <a:solidFill>
                  <a:srgbClr val="000000"/>
                </a:solidFill>
                <a:latin typeface="Times New Roman" panose="02020603050405020304" pitchFamily="18" charset="0"/>
                <a:cs typeface="Times New Roman" panose="02020603050405020304" pitchFamily="18" charset="0"/>
              </a:rPr>
              <a:t>7</a:t>
            </a:r>
            <a:r>
              <a:rPr lang="zh-CN" altLang="zh-CN" sz="2400" dirty="0">
                <a:solidFill>
                  <a:srgbClr val="000000"/>
                </a:solidFill>
                <a:latin typeface="Times New Roman" panose="02020603050405020304" pitchFamily="18" charset="0"/>
                <a:cs typeface="Times New Roman" panose="02020603050405020304" pitchFamily="18" charset="0"/>
              </a:rPr>
              <a:t>）具有较高的综合性，包含多个相互关联的子问题。</a:t>
            </a:r>
            <a:endParaRPr lang="zh-CN" altLang="en-US" sz="240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23892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A6B4E7D-FB5A-4228-8BB4-8F4716C4920B}"/>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4" name="Rectangle 7">
            <a:extLst>
              <a:ext uri="{FF2B5EF4-FFF2-40B4-BE49-F238E27FC236}">
                <a16:creationId xmlns:a16="http://schemas.microsoft.com/office/drawing/2014/main" id="{5EC478B4-B7DC-4957-AD97-B8C3A0EFF8A2}"/>
              </a:ext>
            </a:extLst>
          </p:cNvPr>
          <p:cNvSpPr>
            <a:spLocks noChangeArrowheads="1"/>
          </p:cNvSpPr>
          <p:nvPr/>
        </p:nvSpPr>
        <p:spPr bwMode="auto">
          <a:xfrm>
            <a:off x="360169"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二、详细工程设计文件的组成</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a:t>
            </a:r>
            <a:r>
              <a:rPr lang="zh-CN" altLang="en-US" sz="2400" dirty="0">
                <a:solidFill>
                  <a:srgbClr val="00B050"/>
                </a:solidFill>
              </a:rPr>
              <a:t>工艺部分</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① 落 实 基 础 工 程 设 计 批 复 意 见</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 </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对 </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P&amp;ID</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U&amp;ID</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进一步完善。</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② 对全厂性和综合性项目按批复意见进行总工艺流程调整</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给出最终的总工艺流程图、总物料平衡图、总燃料平衡图和其他必要的平衡表。</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③ 对与工艺专业有关的报价资料进行技术评价。</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④ 根据 供 货 商 资 料 和 其 他 专 业 的 返 回 意 见 对</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P&amp;ID</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U&amp;ID</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进行调整。</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⑤ 根据 最 终 的 设 备 和 配 管 布 置 对 机 泵 扬 程 及</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NPSH</a:t>
            </a:r>
            <a:r>
              <a:rPr lang="en-US" altLang="zh-CN" sz="2400" baseline="-25000" dirty="0">
                <a:latin typeface="Times New Roman" panose="02020603050405020304" pitchFamily="18" charset="0"/>
                <a:ea typeface="楷体" panose="02010609060101010101" pitchFamily="49" charset="-122"/>
                <a:cs typeface="Times New Roman" panose="02020603050405020304" pitchFamily="18" charset="0"/>
              </a:rPr>
              <a:t>a</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 </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进行复核。</a:t>
            </a:r>
          </a:p>
        </p:txBody>
      </p:sp>
    </p:spTree>
    <p:extLst>
      <p:ext uri="{BB962C8B-B14F-4D97-AF65-F5344CB8AC3E}">
        <p14:creationId xmlns:p14="http://schemas.microsoft.com/office/powerpoint/2010/main" val="14819925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A6B4E7D-FB5A-4228-8BB4-8F4716C4920B}"/>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4" name="Rectangle 7">
            <a:extLst>
              <a:ext uri="{FF2B5EF4-FFF2-40B4-BE49-F238E27FC236}">
                <a16:creationId xmlns:a16="http://schemas.microsoft.com/office/drawing/2014/main" id="{5EC478B4-B7DC-4957-AD97-B8C3A0EFF8A2}"/>
              </a:ext>
            </a:extLst>
          </p:cNvPr>
          <p:cNvSpPr>
            <a:spLocks noChangeArrowheads="1"/>
          </p:cNvSpPr>
          <p:nvPr/>
        </p:nvSpPr>
        <p:spPr bwMode="auto">
          <a:xfrm>
            <a:off x="360169"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二、详细工程设计文件的组成</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(1)</a:t>
            </a:r>
            <a:r>
              <a:rPr lang="zh-CN" altLang="en-US" sz="2400" dirty="0">
                <a:solidFill>
                  <a:srgbClr val="00B050"/>
                </a:solidFill>
              </a:rPr>
              <a:t>工艺部分</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⑥ 计算和选择 </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P&amp;ID</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中所有的安全阀、爆破片、小型消音器、疏水器、过滤器等系统元件</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并提出这些元件的数据表。</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⑦ 对于多个装置且由几个设计单位完成的大型工程设计项目应绘制装置联络图</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并确定相关工艺控制条件、方案和工作界面。</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⑧ 提出各专业设计条件。</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⑨ 对设备图纸进行会签</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确认符合工艺要求。</a:t>
            </a:r>
          </a:p>
          <a:p>
            <a:pPr marL="0" indent="452438">
              <a:buNone/>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⑩ 检查设备布置图、管道布置图</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确认符合工艺、环保、安全要求。</a:t>
            </a:r>
          </a:p>
          <a:p>
            <a:pPr marL="457200" indent="-4763">
              <a:buFont typeface="+mj-ea"/>
              <a:buAutoNum type="circleNumDbPlain" startAt="11"/>
            </a:pP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参加工艺安全风险评估 </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(HAZOP</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SIL </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分析等</a:t>
            </a:r>
            <a:r>
              <a:rPr lang="en-US" altLang="zh-CN" sz="24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dirty="0">
                <a:latin typeface="Times New Roman" panose="02020603050405020304" pitchFamily="18" charset="0"/>
                <a:ea typeface="楷体" panose="02010609060101010101" pitchFamily="49" charset="-122"/>
                <a:cs typeface="Times New Roman" panose="02020603050405020304" pitchFamily="18" charset="0"/>
              </a:rPr>
              <a:t>并落实评估意见与建议。</a:t>
            </a:r>
          </a:p>
        </p:txBody>
      </p:sp>
    </p:spTree>
    <p:extLst>
      <p:ext uri="{BB962C8B-B14F-4D97-AF65-F5344CB8AC3E}">
        <p14:creationId xmlns:p14="http://schemas.microsoft.com/office/powerpoint/2010/main" val="32722133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A6B4E7D-FB5A-4228-8BB4-8F4716C4920B}"/>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4" name="Rectangle 7">
            <a:extLst>
              <a:ext uri="{FF2B5EF4-FFF2-40B4-BE49-F238E27FC236}">
                <a16:creationId xmlns:a16="http://schemas.microsoft.com/office/drawing/2014/main" id="{5EC478B4-B7DC-4957-AD97-B8C3A0EFF8A2}"/>
              </a:ext>
            </a:extLst>
          </p:cNvPr>
          <p:cNvSpPr>
            <a:spLocks noChangeArrowheads="1"/>
          </p:cNvSpPr>
          <p:nvPr/>
        </p:nvSpPr>
        <p:spPr bwMode="auto">
          <a:xfrm>
            <a:off x="360169" y="836712"/>
            <a:ext cx="86106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63538" indent="-363538">
              <a:spcBef>
                <a:spcPct val="20000"/>
              </a:spcBef>
              <a:buChar char="•"/>
              <a:defRPr sz="3200">
                <a:solidFill>
                  <a:schemeClr val="tx1"/>
                </a:solidFill>
                <a:latin typeface="Arial" panose="020B0604020202020204" pitchFamily="34" charset="0"/>
                <a:ea typeface="宋体" panose="02010600030101010101" pitchFamily="2" charset="-122"/>
              </a:defRPr>
            </a:lvl1pPr>
            <a:lvl2pPr marL="917575"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325563"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73355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141538"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987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30559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5131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970338" indent="-228600" fontAlgn="base">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a:buNone/>
            </a:pPr>
            <a:r>
              <a:rPr lang="zh-CN" altLang="en-US" b="1"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二、详细工程设计文件的组成</a:t>
            </a:r>
            <a:endParaRPr lang="zh-CN" altLang="zh-CN"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buNone/>
            </a:pPr>
            <a:r>
              <a:rPr lang="en-US" altLang="zh-CN" sz="2400" dirty="0">
                <a:solidFill>
                  <a:srgbClr val="00B050"/>
                </a:solidFill>
              </a:rPr>
              <a:t>(2) </a:t>
            </a:r>
            <a:r>
              <a:rPr lang="zh-CN" altLang="en-US" sz="2400" dirty="0">
                <a:solidFill>
                  <a:srgbClr val="00B050"/>
                </a:solidFill>
              </a:rPr>
              <a:t>分析化验</a:t>
            </a:r>
          </a:p>
          <a:p>
            <a:pPr marL="0" indent="452438">
              <a:buNone/>
            </a:pP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① 编制文件目录、说明书、综合材料表、分析仪器设备表。</a:t>
            </a:r>
          </a:p>
          <a:p>
            <a:pPr marL="0" indent="452438">
              <a:buNone/>
            </a:pP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② 绘制分析仪器设备布置图、管道安装 </a:t>
            </a:r>
            <a:r>
              <a:rPr lang="en-US" altLang="zh-CN" sz="28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布置</a:t>
            </a:r>
            <a:r>
              <a:rPr lang="en-US" altLang="zh-CN" sz="28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图、管道空视图 </a:t>
            </a:r>
            <a:r>
              <a:rPr lang="en-US" altLang="zh-CN" sz="28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必要时</a:t>
            </a:r>
            <a:r>
              <a:rPr lang="en-US" altLang="zh-CN" sz="28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a:t>
            </a:r>
          </a:p>
          <a:p>
            <a:pPr marL="0" indent="452438">
              <a:buNone/>
            </a:pP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③ 向有关专业提出设计条件</a:t>
            </a:r>
            <a:r>
              <a:rPr lang="en-US" altLang="zh-CN" sz="28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800" dirty="0">
                <a:latin typeface="Times New Roman" panose="02020603050405020304" pitchFamily="18" charset="0"/>
                <a:ea typeface="楷体" panose="02010609060101010101" pitchFamily="49" charset="-122"/>
                <a:cs typeface="Times New Roman" panose="02020603050405020304" pitchFamily="18" charset="0"/>
              </a:rPr>
              <a:t>如分析室的建筑、通风、空调、上下水等。</a:t>
            </a:r>
          </a:p>
        </p:txBody>
      </p:sp>
    </p:spTree>
    <p:extLst>
      <p:ext uri="{BB962C8B-B14F-4D97-AF65-F5344CB8AC3E}">
        <p14:creationId xmlns:p14="http://schemas.microsoft.com/office/powerpoint/2010/main" val="30889323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57200" y="3140968"/>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b="1" dirty="0">
                <a:solidFill>
                  <a:srgbClr val="003366"/>
                </a:solidFill>
                <a:latin typeface="Tahoma" panose="020B0604030504040204" pitchFamily="34" charset="0"/>
                <a:ea typeface="黑体" panose="02010609060101010101" pitchFamily="49" charset="-122"/>
              </a:rPr>
              <a:t>Thanks for your attention!</a:t>
            </a:r>
            <a:endParaRPr lang="zh-CN" altLang="en-US" b="1" dirty="0">
              <a:solidFill>
                <a:srgbClr val="003366"/>
              </a:solidFill>
              <a:latin typeface="Tahoma" panose="020B0604030504040204" pitchFamily="34" charset="0"/>
              <a:ea typeface="黑体" panose="02010609060101010101" pitchFamily="49" charset="-122"/>
            </a:endParaRPr>
          </a:p>
        </p:txBody>
      </p:sp>
    </p:spTree>
    <p:extLst>
      <p:ext uri="{BB962C8B-B14F-4D97-AF65-F5344CB8AC3E}">
        <p14:creationId xmlns:p14="http://schemas.microsoft.com/office/powerpoint/2010/main" val="3911639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E92C2C7-185B-4F40-9FFA-E54BB087A75E}"/>
              </a:ext>
            </a:extLst>
          </p:cNvPr>
          <p:cNvSpPr txBox="1"/>
          <p:nvPr/>
        </p:nvSpPr>
        <p:spPr>
          <a:xfrm>
            <a:off x="360169" y="120641"/>
            <a:ext cx="8280786" cy="584775"/>
          </a:xfrm>
          <a:prstGeom prst="rect">
            <a:avLst/>
          </a:prstGeom>
          <a:noFill/>
        </p:spPr>
        <p:txBody>
          <a:bodyPr wrap="square" rtlCol="0">
            <a:spAutoFit/>
          </a:bodyPr>
          <a:lstStyle/>
          <a:p>
            <a:pPr algn="ctr"/>
            <a:r>
              <a:rPr lang="zh-CN" altLang="en-US" sz="3200" b="1" dirty="0">
                <a:solidFill>
                  <a:schemeClr val="bg1"/>
                </a:solidFill>
                <a:latin typeface="楷体" panose="02010609060101010101" pitchFamily="49" charset="-122"/>
                <a:ea typeface="楷体" panose="02010609060101010101" pitchFamily="49" charset="-122"/>
              </a:rPr>
              <a:t>绪论</a:t>
            </a:r>
            <a:r>
              <a:rPr lang="zh-CN" altLang="zh-CN" sz="3200" b="1" dirty="0">
                <a:solidFill>
                  <a:schemeClr val="bg1"/>
                </a:solidFill>
                <a:latin typeface="楷体" panose="02010609060101010101" pitchFamily="49" charset="-122"/>
                <a:ea typeface="楷体" panose="02010609060101010101" pitchFamily="49" charset="-122"/>
              </a:rPr>
              <a:t> </a:t>
            </a:r>
            <a:r>
              <a:rPr lang="zh-CN" altLang="en-US" sz="3200" b="1" dirty="0">
                <a:solidFill>
                  <a:schemeClr val="bg1"/>
                </a:solidFill>
                <a:latin typeface="楷体" panose="02010609060101010101" pitchFamily="49" charset="-122"/>
                <a:ea typeface="楷体" panose="02010609060101010101" pitchFamily="49" charset="-122"/>
              </a:rPr>
              <a:t>典型化工企业的构成</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5" name="图片 4">
            <a:extLst>
              <a:ext uri="{FF2B5EF4-FFF2-40B4-BE49-F238E27FC236}">
                <a16:creationId xmlns:a16="http://schemas.microsoft.com/office/drawing/2014/main" id="{0446A19C-F714-45C9-9C22-9EB4F8F08B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914" y="836712"/>
            <a:ext cx="8262172" cy="5710619"/>
          </a:xfrm>
          <a:prstGeom prst="rect">
            <a:avLst/>
          </a:prstGeom>
        </p:spPr>
      </p:pic>
    </p:spTree>
    <p:extLst>
      <p:ext uri="{BB962C8B-B14F-4D97-AF65-F5344CB8AC3E}">
        <p14:creationId xmlns:p14="http://schemas.microsoft.com/office/powerpoint/2010/main" val="1360275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7DBEF1D-F162-4653-A2C8-EC6982632E9F}"/>
              </a:ext>
            </a:extLst>
          </p:cNvPr>
          <p:cNvSpPr txBox="1"/>
          <p:nvPr/>
        </p:nvSpPr>
        <p:spPr>
          <a:xfrm>
            <a:off x="360169" y="120641"/>
            <a:ext cx="8280786" cy="584775"/>
          </a:xfrm>
          <a:prstGeom prst="rect">
            <a:avLst/>
          </a:prstGeom>
          <a:noFill/>
        </p:spPr>
        <p:txBody>
          <a:bodyPr wrap="square" rtlCol="0">
            <a:spAutoFit/>
          </a:bodyPr>
          <a:lstStyle/>
          <a:p>
            <a:pPr algn="ctr"/>
            <a:r>
              <a:rPr lang="zh-CN" altLang="en-US" sz="3200" b="1" dirty="0">
                <a:solidFill>
                  <a:schemeClr val="bg1"/>
                </a:solidFill>
                <a:latin typeface="楷体" panose="02010609060101010101" pitchFamily="49" charset="-122"/>
                <a:ea typeface="楷体" panose="02010609060101010101" pitchFamily="49" charset="-122"/>
              </a:rPr>
              <a:t>化工园区的基本构成条件</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4" name="矩形 3">
            <a:extLst>
              <a:ext uri="{FF2B5EF4-FFF2-40B4-BE49-F238E27FC236}">
                <a16:creationId xmlns:a16="http://schemas.microsoft.com/office/drawing/2014/main" id="{9C37F0DC-5B0F-4C80-964B-9D253B4F56E5}"/>
              </a:ext>
            </a:extLst>
          </p:cNvPr>
          <p:cNvSpPr/>
          <p:nvPr/>
        </p:nvSpPr>
        <p:spPr>
          <a:xfrm>
            <a:off x="827583" y="1052736"/>
            <a:ext cx="7813371" cy="5016758"/>
          </a:xfrm>
          <a:prstGeom prst="rect">
            <a:avLst/>
          </a:prstGeom>
        </p:spPr>
        <p:txBody>
          <a:bodyPr wrap="square">
            <a:spAutoFit/>
          </a:bodyPr>
          <a:lstStyle/>
          <a:p>
            <a:r>
              <a:rPr lang="zh-CN" altLang="en-US" sz="3200" dirty="0">
                <a:solidFill>
                  <a:srgbClr val="000000"/>
                </a:solidFill>
                <a:latin typeface="E-BZ"/>
              </a:rPr>
              <a:t>   ① </a:t>
            </a:r>
            <a:r>
              <a:rPr lang="zh-CN" altLang="en-US" sz="3200" dirty="0">
                <a:solidFill>
                  <a:srgbClr val="FF0000"/>
                </a:solidFill>
                <a:latin typeface="FZSSK--GBK1-0"/>
              </a:rPr>
              <a:t>具备成熟的产业链</a:t>
            </a:r>
            <a:r>
              <a:rPr lang="zh-CN" altLang="en-US" sz="3200" dirty="0">
                <a:solidFill>
                  <a:srgbClr val="000000"/>
                </a:solidFill>
                <a:latin typeface="E-BZ"/>
              </a:rPr>
              <a:t>。</a:t>
            </a:r>
            <a:endParaRPr lang="en-US" altLang="zh-CN" sz="3200" dirty="0">
              <a:solidFill>
                <a:srgbClr val="000000"/>
              </a:solidFill>
              <a:latin typeface="E-BZ"/>
            </a:endParaRPr>
          </a:p>
          <a:p>
            <a:r>
              <a:rPr lang="zh-CN" altLang="en-US" sz="3200" dirty="0">
                <a:solidFill>
                  <a:srgbClr val="000000"/>
                </a:solidFill>
                <a:latin typeface="E-BZ"/>
              </a:rPr>
              <a:t>   ② </a:t>
            </a:r>
            <a:r>
              <a:rPr lang="zh-CN" altLang="en-US" sz="3200" dirty="0">
                <a:solidFill>
                  <a:srgbClr val="FF0000"/>
                </a:solidFill>
                <a:latin typeface="FZSSK--GBK1-0"/>
              </a:rPr>
              <a:t>具备完善的功能配套体系</a:t>
            </a:r>
            <a:r>
              <a:rPr lang="en-US" altLang="zh-CN" sz="3200" dirty="0">
                <a:solidFill>
                  <a:srgbClr val="000000"/>
                </a:solidFill>
                <a:latin typeface="E-BZ"/>
              </a:rPr>
              <a:t>:</a:t>
            </a:r>
            <a:r>
              <a:rPr lang="zh-CN" altLang="en-US" sz="3200" dirty="0">
                <a:solidFill>
                  <a:srgbClr val="000000"/>
                </a:solidFill>
                <a:latin typeface="FZSSK--GBK1-0"/>
              </a:rPr>
              <a:t>一般由专业公司 为化工园区内的企业提供配套的水</a:t>
            </a:r>
            <a:r>
              <a:rPr lang="zh-CN" altLang="en-US" sz="3200" dirty="0">
                <a:solidFill>
                  <a:srgbClr val="000000"/>
                </a:solidFill>
                <a:latin typeface="E-BZ"/>
              </a:rPr>
              <a:t>、</a:t>
            </a:r>
            <a:r>
              <a:rPr lang="zh-CN" altLang="en-US" sz="3200" dirty="0">
                <a:solidFill>
                  <a:srgbClr val="000000"/>
                </a:solidFill>
                <a:latin typeface="FZSSK--GBK1-0"/>
              </a:rPr>
              <a:t>电</a:t>
            </a:r>
            <a:r>
              <a:rPr lang="zh-CN" altLang="en-US" sz="3200" dirty="0">
                <a:solidFill>
                  <a:srgbClr val="000000"/>
                </a:solidFill>
                <a:latin typeface="E-BZ"/>
              </a:rPr>
              <a:t>、</a:t>
            </a:r>
            <a:r>
              <a:rPr lang="zh-CN" altLang="en-US" sz="3200" dirty="0">
                <a:solidFill>
                  <a:srgbClr val="000000"/>
                </a:solidFill>
                <a:latin typeface="FZSSK--GBK1-0"/>
              </a:rPr>
              <a:t>汽</a:t>
            </a:r>
            <a:r>
              <a:rPr lang="zh-CN" altLang="en-US" sz="3200" dirty="0">
                <a:solidFill>
                  <a:srgbClr val="000000"/>
                </a:solidFill>
                <a:latin typeface="E-BZ"/>
              </a:rPr>
              <a:t>、</a:t>
            </a:r>
            <a:r>
              <a:rPr lang="zh-CN" altLang="en-US" sz="3200" dirty="0">
                <a:solidFill>
                  <a:srgbClr val="000000"/>
                </a:solidFill>
                <a:latin typeface="FZSSK--GBK1-0"/>
              </a:rPr>
              <a:t>风</a:t>
            </a:r>
            <a:r>
              <a:rPr lang="zh-CN" altLang="en-US" sz="3200" dirty="0">
                <a:solidFill>
                  <a:srgbClr val="000000"/>
                </a:solidFill>
                <a:latin typeface="E-BZ"/>
              </a:rPr>
              <a:t>、</a:t>
            </a:r>
            <a:r>
              <a:rPr lang="zh-CN" altLang="en-US" sz="3200" dirty="0">
                <a:solidFill>
                  <a:srgbClr val="000000"/>
                </a:solidFill>
                <a:latin typeface="FZSSK--GBK1-0"/>
              </a:rPr>
              <a:t>储 运等公用工程</a:t>
            </a:r>
            <a:r>
              <a:rPr lang="zh-CN" altLang="en-US" sz="3200" dirty="0">
                <a:solidFill>
                  <a:srgbClr val="000000"/>
                </a:solidFill>
                <a:latin typeface="E-BZ"/>
              </a:rPr>
              <a:t>。</a:t>
            </a:r>
            <a:endParaRPr lang="en-US" altLang="zh-CN" sz="3200" dirty="0">
              <a:solidFill>
                <a:srgbClr val="000000"/>
              </a:solidFill>
              <a:latin typeface="E-BZ"/>
            </a:endParaRPr>
          </a:p>
          <a:p>
            <a:r>
              <a:rPr lang="zh-CN" altLang="en-US" sz="3200" dirty="0">
                <a:solidFill>
                  <a:srgbClr val="000000"/>
                </a:solidFill>
                <a:latin typeface="E-BZ"/>
              </a:rPr>
              <a:t>   ③ </a:t>
            </a:r>
            <a:r>
              <a:rPr lang="zh-CN" altLang="en-US" sz="3200" dirty="0">
                <a:solidFill>
                  <a:srgbClr val="FF0000"/>
                </a:solidFill>
                <a:latin typeface="FZSSK--GBK1-0"/>
              </a:rPr>
              <a:t>具备完善的环保体系</a:t>
            </a:r>
            <a:r>
              <a:rPr lang="en-US" altLang="zh-CN" sz="3200" dirty="0">
                <a:solidFill>
                  <a:srgbClr val="000000"/>
                </a:solidFill>
                <a:latin typeface="E-BZ"/>
              </a:rPr>
              <a:t>:</a:t>
            </a:r>
            <a:r>
              <a:rPr lang="zh-CN" altLang="en-US" sz="3200" dirty="0">
                <a:solidFill>
                  <a:srgbClr val="000000"/>
                </a:solidFill>
                <a:latin typeface="FZSSK--GBK1-0"/>
              </a:rPr>
              <a:t>一般由专业公司负责对 化工园区内产生的废水</a:t>
            </a:r>
            <a:r>
              <a:rPr lang="zh-CN" altLang="en-US" sz="3200" dirty="0">
                <a:solidFill>
                  <a:srgbClr val="000000"/>
                </a:solidFill>
                <a:latin typeface="E-BZ"/>
              </a:rPr>
              <a:t>、</a:t>
            </a:r>
            <a:r>
              <a:rPr lang="zh-CN" altLang="en-US" sz="3200" dirty="0">
                <a:solidFill>
                  <a:srgbClr val="000000"/>
                </a:solidFill>
                <a:latin typeface="FZSSK--GBK1-0"/>
              </a:rPr>
              <a:t>固体废物等进行集中处理</a:t>
            </a:r>
            <a:r>
              <a:rPr lang="zh-CN" altLang="en-US" sz="3200" dirty="0">
                <a:solidFill>
                  <a:srgbClr val="000000"/>
                </a:solidFill>
                <a:latin typeface="E-BZ"/>
              </a:rPr>
              <a:t>。</a:t>
            </a:r>
            <a:endParaRPr lang="en-US" altLang="zh-CN" sz="3200" dirty="0">
              <a:solidFill>
                <a:srgbClr val="000000"/>
              </a:solidFill>
              <a:latin typeface="E-BZ"/>
            </a:endParaRPr>
          </a:p>
          <a:p>
            <a:r>
              <a:rPr lang="zh-CN" altLang="en-US" sz="3200" dirty="0">
                <a:solidFill>
                  <a:srgbClr val="000000"/>
                </a:solidFill>
                <a:latin typeface="E-BZ"/>
              </a:rPr>
              <a:t>   ④ </a:t>
            </a:r>
            <a:r>
              <a:rPr lang="zh-CN" altLang="en-US" sz="3200" dirty="0">
                <a:solidFill>
                  <a:srgbClr val="FF0000"/>
                </a:solidFill>
                <a:latin typeface="FZSSK--GBK1-0"/>
              </a:rPr>
              <a:t>具备完善的安全体系</a:t>
            </a:r>
            <a:r>
              <a:rPr lang="en-US" altLang="zh-CN" sz="3200" dirty="0">
                <a:solidFill>
                  <a:srgbClr val="000000"/>
                </a:solidFill>
                <a:latin typeface="E-BZ"/>
              </a:rPr>
              <a:t>:</a:t>
            </a:r>
            <a:r>
              <a:rPr lang="zh-CN" altLang="en-US" sz="3200" dirty="0">
                <a:solidFill>
                  <a:srgbClr val="000000"/>
                </a:solidFill>
                <a:latin typeface="FZSSK--GBK1-0"/>
              </a:rPr>
              <a:t>形成了完善的应急机 制</a:t>
            </a:r>
            <a:r>
              <a:rPr lang="en-US" altLang="zh-CN" sz="3200" dirty="0">
                <a:solidFill>
                  <a:srgbClr val="000000"/>
                </a:solidFill>
                <a:latin typeface="E-BZ"/>
              </a:rPr>
              <a:t>,</a:t>
            </a:r>
            <a:r>
              <a:rPr lang="zh-CN" altLang="en-US" sz="3200" dirty="0">
                <a:solidFill>
                  <a:srgbClr val="000000"/>
                </a:solidFill>
                <a:latin typeface="FZSSK--GBK1-0"/>
              </a:rPr>
              <a:t>建有事故应急处理公司和响应中心</a:t>
            </a:r>
            <a:r>
              <a:rPr lang="en-US" altLang="zh-CN" sz="3200" dirty="0">
                <a:solidFill>
                  <a:srgbClr val="000000"/>
                </a:solidFill>
                <a:latin typeface="E-BZ"/>
              </a:rPr>
              <a:t>,</a:t>
            </a:r>
            <a:r>
              <a:rPr lang="zh-CN" altLang="en-US" sz="3200" dirty="0">
                <a:solidFill>
                  <a:srgbClr val="000000"/>
                </a:solidFill>
                <a:latin typeface="FZSSK--GBK1-0"/>
              </a:rPr>
              <a:t>将消防及安 监整合到管理中</a:t>
            </a:r>
            <a:r>
              <a:rPr lang="zh-CN" altLang="en-US" sz="3200" dirty="0">
                <a:solidFill>
                  <a:srgbClr val="000000"/>
                </a:solidFill>
                <a:latin typeface="E-BZ"/>
              </a:rPr>
              <a:t>。</a:t>
            </a:r>
            <a:endParaRPr lang="zh-CN" altLang="en-US" sz="3200" dirty="0"/>
          </a:p>
        </p:txBody>
      </p:sp>
    </p:spTree>
    <p:extLst>
      <p:ext uri="{BB962C8B-B14F-4D97-AF65-F5344CB8AC3E}">
        <p14:creationId xmlns:p14="http://schemas.microsoft.com/office/powerpoint/2010/main" val="720067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74E8CF3-33DD-486A-863E-D3D759EF9904}"/>
              </a:ext>
            </a:extLst>
          </p:cNvPr>
          <p:cNvSpPr txBox="1"/>
          <p:nvPr/>
        </p:nvSpPr>
        <p:spPr>
          <a:xfrm>
            <a:off x="360169" y="120641"/>
            <a:ext cx="8280786" cy="584775"/>
          </a:xfrm>
          <a:prstGeom prst="rect">
            <a:avLst/>
          </a:prstGeom>
          <a:noFill/>
        </p:spPr>
        <p:txBody>
          <a:bodyPr wrap="square" rtlCol="0">
            <a:spAutoFit/>
          </a:bodyPr>
          <a:lstStyle/>
          <a:p>
            <a:pPr algn="ctr"/>
            <a:r>
              <a:rPr lang="zh-CN" altLang="en-US" sz="3200" dirty="0">
                <a:solidFill>
                  <a:schemeClr val="bg1"/>
                </a:solidFill>
                <a:latin typeface="楷体" panose="02010609060101010101" pitchFamily="49" charset="-122"/>
                <a:ea typeface="楷体" panose="02010609060101010101" pitchFamily="49" charset="-122"/>
                <a:cs typeface="Times New Roman" panose="02020603050405020304" pitchFamily="18" charset="0"/>
              </a:rPr>
              <a:t>化工园区的主要优势</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矩形 2">
            <a:extLst>
              <a:ext uri="{FF2B5EF4-FFF2-40B4-BE49-F238E27FC236}">
                <a16:creationId xmlns:a16="http://schemas.microsoft.com/office/drawing/2014/main" id="{337121B2-1018-43FD-A3FB-8EED4BDEAECC}"/>
              </a:ext>
            </a:extLst>
          </p:cNvPr>
          <p:cNvSpPr/>
          <p:nvPr/>
        </p:nvSpPr>
        <p:spPr>
          <a:xfrm>
            <a:off x="1187624" y="1268760"/>
            <a:ext cx="6984776" cy="4161460"/>
          </a:xfrm>
          <a:prstGeom prst="rect">
            <a:avLst/>
          </a:prstGeom>
        </p:spPr>
        <p:txBody>
          <a:bodyPr wrap="square">
            <a:spAutoFit/>
          </a:bodyPr>
          <a:lstStyle/>
          <a:p>
            <a:pPr marL="342900" indent="-342900">
              <a:lnSpc>
                <a:spcPct val="150000"/>
              </a:lnSpc>
              <a:buFont typeface="+mj-lt"/>
              <a:buAutoNum type="arabicPeriod"/>
            </a:pPr>
            <a:r>
              <a:rPr lang="zh-CN" altLang="en-US" sz="3600" dirty="0">
                <a:solidFill>
                  <a:srgbClr val="000000"/>
                </a:solidFill>
                <a:latin typeface="FZSSK--GBK1-0"/>
              </a:rPr>
              <a:t>节省原料运输成本</a:t>
            </a:r>
            <a:endParaRPr lang="en-US" altLang="zh-CN" sz="3600" dirty="0">
              <a:solidFill>
                <a:srgbClr val="000000"/>
              </a:solidFill>
              <a:latin typeface="FZSSK--GBK1-0"/>
            </a:endParaRPr>
          </a:p>
          <a:p>
            <a:pPr marL="342900" indent="-342900">
              <a:lnSpc>
                <a:spcPct val="150000"/>
              </a:lnSpc>
              <a:buFont typeface="+mj-lt"/>
              <a:buAutoNum type="arabicPeriod"/>
            </a:pPr>
            <a:r>
              <a:rPr lang="zh-CN" altLang="en-US" sz="3600" dirty="0"/>
              <a:t>减少建设投资、加快建设进度</a:t>
            </a:r>
            <a:endParaRPr lang="en-US" altLang="zh-CN" sz="3600" dirty="0"/>
          </a:p>
          <a:p>
            <a:pPr marL="342900" indent="-342900">
              <a:lnSpc>
                <a:spcPct val="150000"/>
              </a:lnSpc>
              <a:buFont typeface="+mj-lt"/>
              <a:buAutoNum type="arabicPeriod"/>
            </a:pPr>
            <a:r>
              <a:rPr lang="zh-CN" altLang="en-US" sz="3600" dirty="0"/>
              <a:t>降低企业处理 “废物”的压力</a:t>
            </a:r>
          </a:p>
          <a:p>
            <a:pPr marL="342900" indent="-342900">
              <a:lnSpc>
                <a:spcPct val="150000"/>
              </a:lnSpc>
              <a:buFont typeface="+mj-lt"/>
              <a:buAutoNum type="arabicPeriod"/>
            </a:pPr>
            <a:r>
              <a:rPr lang="zh-CN" altLang="en-US" sz="3600" dirty="0"/>
              <a:t>提高企业运行的安全系数</a:t>
            </a:r>
          </a:p>
          <a:p>
            <a:pPr marL="342900" indent="-342900">
              <a:lnSpc>
                <a:spcPct val="150000"/>
              </a:lnSpc>
              <a:buFont typeface="+mj-lt"/>
              <a:buAutoNum type="arabicPeriod"/>
            </a:pPr>
            <a:endParaRPr lang="zh-CN" altLang="en-US" sz="3600" dirty="0"/>
          </a:p>
        </p:txBody>
      </p:sp>
    </p:spTree>
    <p:extLst>
      <p:ext uri="{BB962C8B-B14F-4D97-AF65-F5344CB8AC3E}">
        <p14:creationId xmlns:p14="http://schemas.microsoft.com/office/powerpoint/2010/main" val="1582226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74E8CF3-33DD-486A-863E-D3D759EF9904}"/>
              </a:ext>
            </a:extLst>
          </p:cNvPr>
          <p:cNvSpPr txBox="1"/>
          <p:nvPr/>
        </p:nvSpPr>
        <p:spPr>
          <a:xfrm>
            <a:off x="360169" y="120641"/>
            <a:ext cx="8280786" cy="584775"/>
          </a:xfrm>
          <a:prstGeom prst="rect">
            <a:avLst/>
          </a:prstGeom>
          <a:noFill/>
        </p:spPr>
        <p:txBody>
          <a:bodyPr wrap="square" rtlCol="0">
            <a:spAutoFit/>
          </a:bodyPr>
          <a:lstStyle/>
          <a:p>
            <a:pPr algn="ct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sp>
        <p:nvSpPr>
          <p:cNvPr id="3" name="矩形 2">
            <a:extLst>
              <a:ext uri="{FF2B5EF4-FFF2-40B4-BE49-F238E27FC236}">
                <a16:creationId xmlns:a16="http://schemas.microsoft.com/office/drawing/2014/main" id="{0375D8BA-F82F-441A-83D8-CF1C09D8C4CD}"/>
              </a:ext>
            </a:extLst>
          </p:cNvPr>
          <p:cNvSpPr/>
          <p:nvPr/>
        </p:nvSpPr>
        <p:spPr>
          <a:xfrm>
            <a:off x="683567" y="1536174"/>
            <a:ext cx="7957387" cy="4401205"/>
          </a:xfrm>
          <a:prstGeom prst="rect">
            <a:avLst/>
          </a:prstGeom>
        </p:spPr>
        <p:txBody>
          <a:bodyPr wrap="square">
            <a:spAutoFit/>
          </a:bodyPr>
          <a:lstStyle/>
          <a:p>
            <a:r>
              <a:rPr lang="zh-CN" altLang="en-US" sz="2800" dirty="0">
                <a:solidFill>
                  <a:srgbClr val="000000"/>
                </a:solidFill>
                <a:latin typeface="FZSSK--GBK1-0"/>
              </a:rPr>
              <a:t>         工业生态学理论把工业生产视为一种类似于自然生态系统的封闭体系</a:t>
            </a:r>
            <a:r>
              <a:rPr lang="en-US" altLang="zh-CN" sz="2800" dirty="0">
                <a:solidFill>
                  <a:srgbClr val="000000"/>
                </a:solidFill>
                <a:latin typeface="FZSSK--GBK1-0"/>
              </a:rPr>
              <a:t>,</a:t>
            </a:r>
            <a:r>
              <a:rPr lang="zh-CN" altLang="en-US" sz="2800" dirty="0">
                <a:solidFill>
                  <a:srgbClr val="000000"/>
                </a:solidFill>
                <a:latin typeface="FZSSK--GBK1-0"/>
              </a:rPr>
              <a:t>其中一个单元产生的 “废物”或副产品是另一个单元的 “营养物”和投入原料。这样</a:t>
            </a:r>
            <a:r>
              <a:rPr lang="en-US" altLang="zh-CN" sz="2800" dirty="0">
                <a:solidFill>
                  <a:srgbClr val="000000"/>
                </a:solidFill>
                <a:latin typeface="FZSSK--GBK1-0"/>
              </a:rPr>
              <a:t>,</a:t>
            </a:r>
            <a:r>
              <a:rPr lang="zh-CN" altLang="en-US" sz="2800" dirty="0">
                <a:solidFill>
                  <a:srgbClr val="000000"/>
                </a:solidFill>
                <a:latin typeface="FZSSK--GBK1-0"/>
              </a:rPr>
              <a:t>区域内彼此靠近的工业企业就可以形成一个相互依存、类似于生态食物链过程的 “工业生态系统”。</a:t>
            </a:r>
            <a:endParaRPr lang="en-US" altLang="zh-CN" sz="2800" dirty="0">
              <a:solidFill>
                <a:srgbClr val="000000"/>
              </a:solidFill>
              <a:latin typeface="FZSSK--GBK1-0"/>
            </a:endParaRPr>
          </a:p>
          <a:p>
            <a:r>
              <a:rPr lang="en-US" altLang="zh-CN" sz="2800" dirty="0">
                <a:solidFill>
                  <a:srgbClr val="000000"/>
                </a:solidFill>
                <a:latin typeface="FZSSK--GBK1-0"/>
              </a:rPr>
              <a:t>        </a:t>
            </a:r>
            <a:r>
              <a:rPr lang="zh-CN" altLang="en-US" sz="2800" dirty="0">
                <a:solidFill>
                  <a:srgbClr val="000000"/>
                </a:solidFill>
                <a:latin typeface="FZSSK--GBK1-0"/>
              </a:rPr>
              <a:t>建设生态工业园的目的</a:t>
            </a:r>
            <a:r>
              <a:rPr lang="en-US" altLang="zh-CN" sz="2800" dirty="0">
                <a:solidFill>
                  <a:srgbClr val="000000"/>
                </a:solidFill>
                <a:latin typeface="E-BZ"/>
              </a:rPr>
              <a:t>,</a:t>
            </a:r>
            <a:r>
              <a:rPr lang="zh-CN" altLang="en-US" sz="2800" dirty="0">
                <a:solidFill>
                  <a:srgbClr val="000000"/>
                </a:solidFill>
                <a:latin typeface="FZSSK--GBK1-0"/>
              </a:rPr>
              <a:t>就是要使参 与企业的环境影响达到最小化</a:t>
            </a:r>
            <a:r>
              <a:rPr lang="en-US" altLang="zh-CN" sz="2800" dirty="0">
                <a:solidFill>
                  <a:srgbClr val="000000"/>
                </a:solidFill>
                <a:latin typeface="E-BZ"/>
              </a:rPr>
              <a:t>,</a:t>
            </a:r>
            <a:r>
              <a:rPr lang="zh-CN" altLang="en-US" sz="2800" dirty="0">
                <a:solidFill>
                  <a:srgbClr val="000000"/>
                </a:solidFill>
                <a:latin typeface="FZSSK--GBK1-0"/>
              </a:rPr>
              <a:t>同时提高其经济效 益</a:t>
            </a:r>
            <a:r>
              <a:rPr lang="en-US" altLang="zh-CN" sz="2800" dirty="0">
                <a:solidFill>
                  <a:srgbClr val="000000"/>
                </a:solidFill>
                <a:latin typeface="E-BZ"/>
              </a:rPr>
              <a:t>,</a:t>
            </a:r>
            <a:r>
              <a:rPr lang="zh-CN" altLang="en-US" sz="2800" dirty="0">
                <a:solidFill>
                  <a:srgbClr val="000000"/>
                </a:solidFill>
                <a:latin typeface="FZSSK--GBK1-0"/>
              </a:rPr>
              <a:t>使企业的经济增长建立在环境保护的基础上</a:t>
            </a:r>
            <a:r>
              <a:rPr lang="en-US" altLang="zh-CN" sz="2800" dirty="0">
                <a:solidFill>
                  <a:srgbClr val="000000"/>
                </a:solidFill>
                <a:latin typeface="E-BZ"/>
              </a:rPr>
              <a:t>,</a:t>
            </a:r>
            <a:r>
              <a:rPr lang="zh-CN" altLang="en-US" sz="2800" dirty="0">
                <a:solidFill>
                  <a:srgbClr val="000000"/>
                </a:solidFill>
                <a:latin typeface="FZSSK--GBK1-0"/>
              </a:rPr>
              <a:t>充 分体现人与自然和谐相处的思想</a:t>
            </a:r>
            <a:r>
              <a:rPr lang="zh-CN" altLang="en-US" sz="2800" dirty="0">
                <a:solidFill>
                  <a:srgbClr val="000000"/>
                </a:solidFill>
                <a:latin typeface="E-BZ"/>
              </a:rPr>
              <a:t>。</a:t>
            </a:r>
            <a:endParaRPr lang="zh-CN" altLang="en-US" sz="2800" dirty="0"/>
          </a:p>
        </p:txBody>
      </p:sp>
    </p:spTree>
    <p:extLst>
      <p:ext uri="{BB962C8B-B14F-4D97-AF65-F5344CB8AC3E}">
        <p14:creationId xmlns:p14="http://schemas.microsoft.com/office/powerpoint/2010/main" val="2162684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12F17B4-BA53-4D0B-884D-5C7DD8B86D1A}"/>
              </a:ext>
            </a:extLst>
          </p:cNvPr>
          <p:cNvSpPr txBox="1"/>
          <p:nvPr/>
        </p:nvSpPr>
        <p:spPr>
          <a:xfrm>
            <a:off x="360169" y="120641"/>
            <a:ext cx="8280786" cy="584775"/>
          </a:xfrm>
          <a:prstGeom prst="rect">
            <a:avLst/>
          </a:prstGeom>
          <a:noFill/>
        </p:spPr>
        <p:txBody>
          <a:bodyPr wrap="square" rtlCol="0">
            <a:spAutoFit/>
          </a:bodyPr>
          <a:lstStyle/>
          <a:p>
            <a:pPr algn="ctr"/>
            <a:r>
              <a:rPr lang="zh-CN" altLang="zh-CN" sz="3200" b="1" dirty="0">
                <a:solidFill>
                  <a:schemeClr val="bg1"/>
                </a:solidFill>
                <a:latin typeface="楷体" panose="02010609060101010101" pitchFamily="49" charset="-122"/>
                <a:ea typeface="楷体" panose="02010609060101010101" pitchFamily="49" charset="-122"/>
              </a:rPr>
              <a:t>第一章 化工厂设计的内容与程序</a:t>
            </a:r>
            <a:endParaRPr lang="en-US" altLang="zh-CN" sz="3200" dirty="0">
              <a:solidFill>
                <a:schemeClr val="bg1"/>
              </a:solidFill>
              <a:latin typeface="楷体" panose="02010609060101010101" pitchFamily="49" charset="-122"/>
              <a:ea typeface="楷体" panose="02010609060101010101" pitchFamily="49" charset="-122"/>
              <a:cs typeface="Times New Roman" panose="02020603050405020304" pitchFamily="18" charset="0"/>
            </a:endParaRPr>
          </a:p>
        </p:txBody>
      </p:sp>
      <p:pic>
        <p:nvPicPr>
          <p:cNvPr id="3074" name="Picture 2" descr="https://pic.rmb.bdstatic.com/3b661c2efb273623c799b10ef30ef6e9.png@wm_2,t_55m+5a625Y+3L+mHkeWFsOW3peeoiw==,fc_ffffff,ff_U2ltSGVp,sz_34,x_22,y_22">
            <a:extLst>
              <a:ext uri="{FF2B5EF4-FFF2-40B4-BE49-F238E27FC236}">
                <a16:creationId xmlns:a16="http://schemas.microsoft.com/office/drawing/2014/main" id="{10B2ED56-326D-4713-ADBD-13E721D733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850"/>
          <a:stretch/>
        </p:blipFill>
        <p:spPr bwMode="auto">
          <a:xfrm>
            <a:off x="557808" y="1628800"/>
            <a:ext cx="8028384" cy="4368918"/>
          </a:xfrm>
          <a:prstGeom prst="rect">
            <a:avLst/>
          </a:prstGeom>
          <a:noFill/>
          <a:extLst>
            <a:ext uri="{909E8E84-426E-40DD-AFC4-6F175D3DCCD1}">
              <a14:hiddenFill xmlns:a14="http://schemas.microsoft.com/office/drawing/2010/main">
                <a:solidFill>
                  <a:srgbClr val="FFFFFF"/>
                </a:solidFill>
              </a14:hiddenFill>
            </a:ext>
          </a:extLst>
        </p:spPr>
      </p:pic>
      <p:sp>
        <p:nvSpPr>
          <p:cNvPr id="4" name="椭圆 3">
            <a:extLst>
              <a:ext uri="{FF2B5EF4-FFF2-40B4-BE49-F238E27FC236}">
                <a16:creationId xmlns:a16="http://schemas.microsoft.com/office/drawing/2014/main" id="{DF89F0DC-0F7F-478C-8BFC-7869E11D9CF8}"/>
              </a:ext>
            </a:extLst>
          </p:cNvPr>
          <p:cNvSpPr/>
          <p:nvPr/>
        </p:nvSpPr>
        <p:spPr>
          <a:xfrm rot="1483501">
            <a:off x="2614029" y="3369473"/>
            <a:ext cx="2376264" cy="1143696"/>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6" name="椭圆 5">
            <a:extLst>
              <a:ext uri="{FF2B5EF4-FFF2-40B4-BE49-F238E27FC236}">
                <a16:creationId xmlns:a16="http://schemas.microsoft.com/office/drawing/2014/main" id="{58AD3BCE-03C8-482B-9490-1D26171A258D}"/>
              </a:ext>
            </a:extLst>
          </p:cNvPr>
          <p:cNvSpPr/>
          <p:nvPr/>
        </p:nvSpPr>
        <p:spPr>
          <a:xfrm rot="1483501">
            <a:off x="4364321" y="2929707"/>
            <a:ext cx="1995042" cy="114369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BD2948FE-41F1-4E41-BEE5-C529D4221E52}"/>
              </a:ext>
            </a:extLst>
          </p:cNvPr>
          <p:cNvSpPr/>
          <p:nvPr/>
        </p:nvSpPr>
        <p:spPr>
          <a:xfrm rot="20593653">
            <a:off x="3906513" y="4393821"/>
            <a:ext cx="2376264" cy="1227652"/>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2DBDAB8F-F488-44EA-A3BB-054F4D0564AD}"/>
              </a:ext>
            </a:extLst>
          </p:cNvPr>
          <p:cNvSpPr/>
          <p:nvPr/>
        </p:nvSpPr>
        <p:spPr>
          <a:xfrm rot="20593653">
            <a:off x="1032471" y="2603720"/>
            <a:ext cx="1827902" cy="959976"/>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5AF6451F-949A-457A-9593-A3284485CE4A}"/>
              </a:ext>
            </a:extLst>
          </p:cNvPr>
          <p:cNvSpPr txBox="1"/>
          <p:nvPr/>
        </p:nvSpPr>
        <p:spPr>
          <a:xfrm>
            <a:off x="1621991" y="1109787"/>
            <a:ext cx="1723549" cy="400110"/>
          </a:xfrm>
          <a:prstGeom prst="rect">
            <a:avLst/>
          </a:prstGeom>
          <a:noFill/>
        </p:spPr>
        <p:txBody>
          <a:bodyPr wrap="none" rtlCol="0">
            <a:spAutoFit/>
          </a:bodyPr>
          <a:lstStyle/>
          <a:p>
            <a:r>
              <a:rPr lang="zh-CN" altLang="en-US" sz="2000" dirty="0">
                <a:latin typeface="楷体" panose="02010609060101010101" pitchFamily="49" charset="-122"/>
                <a:ea typeface="楷体" panose="02010609060101010101" pitchFamily="49" charset="-122"/>
              </a:rPr>
              <a:t>化工生产车间</a:t>
            </a:r>
          </a:p>
        </p:txBody>
      </p:sp>
      <p:sp>
        <p:nvSpPr>
          <p:cNvPr id="10" name="文本框 9">
            <a:extLst>
              <a:ext uri="{FF2B5EF4-FFF2-40B4-BE49-F238E27FC236}">
                <a16:creationId xmlns:a16="http://schemas.microsoft.com/office/drawing/2014/main" id="{13C55619-8FF5-4551-B52F-18D265E56F8D}"/>
              </a:ext>
            </a:extLst>
          </p:cNvPr>
          <p:cNvSpPr txBox="1"/>
          <p:nvPr/>
        </p:nvSpPr>
        <p:spPr>
          <a:xfrm>
            <a:off x="5645325" y="1110241"/>
            <a:ext cx="1723549" cy="400110"/>
          </a:xfrm>
          <a:prstGeom prst="rect">
            <a:avLst/>
          </a:prstGeom>
          <a:noFill/>
        </p:spPr>
        <p:txBody>
          <a:bodyPr wrap="none" rtlCol="0">
            <a:spAutoFit/>
          </a:bodyPr>
          <a:lstStyle/>
          <a:p>
            <a:r>
              <a:rPr lang="zh-CN" altLang="en-US" sz="2000" dirty="0">
                <a:latin typeface="楷体" panose="02010609060101010101" pitchFamily="49" charset="-122"/>
                <a:ea typeface="楷体" panose="02010609060101010101" pitchFamily="49" charset="-122"/>
              </a:rPr>
              <a:t>辅助生产车间</a:t>
            </a:r>
          </a:p>
        </p:txBody>
      </p:sp>
      <p:sp>
        <p:nvSpPr>
          <p:cNvPr id="11" name="文本框 10">
            <a:extLst>
              <a:ext uri="{FF2B5EF4-FFF2-40B4-BE49-F238E27FC236}">
                <a16:creationId xmlns:a16="http://schemas.microsoft.com/office/drawing/2014/main" id="{2BB61D3B-65D4-4F62-BB04-392C180A2DAD}"/>
              </a:ext>
            </a:extLst>
          </p:cNvPr>
          <p:cNvSpPr txBox="1"/>
          <p:nvPr/>
        </p:nvSpPr>
        <p:spPr>
          <a:xfrm>
            <a:off x="971600" y="6172948"/>
            <a:ext cx="1210588" cy="400110"/>
          </a:xfrm>
          <a:prstGeom prst="rect">
            <a:avLst/>
          </a:prstGeom>
          <a:noFill/>
        </p:spPr>
        <p:txBody>
          <a:bodyPr wrap="none" rtlCol="0">
            <a:spAutoFit/>
          </a:bodyPr>
          <a:lstStyle/>
          <a:p>
            <a:r>
              <a:rPr lang="zh-CN" altLang="en-US" sz="2000" dirty="0">
                <a:latin typeface="楷体" panose="02010609060101010101" pitchFamily="49" charset="-122"/>
                <a:ea typeface="楷体" panose="02010609060101010101" pitchFamily="49" charset="-122"/>
              </a:rPr>
              <a:t>公用工程</a:t>
            </a:r>
          </a:p>
        </p:txBody>
      </p:sp>
      <p:sp>
        <p:nvSpPr>
          <p:cNvPr id="12" name="文本框 11">
            <a:extLst>
              <a:ext uri="{FF2B5EF4-FFF2-40B4-BE49-F238E27FC236}">
                <a16:creationId xmlns:a16="http://schemas.microsoft.com/office/drawing/2014/main" id="{83A35B2D-8687-4D3B-A55E-178838008B9A}"/>
              </a:ext>
            </a:extLst>
          </p:cNvPr>
          <p:cNvSpPr txBox="1"/>
          <p:nvPr/>
        </p:nvSpPr>
        <p:spPr>
          <a:xfrm>
            <a:off x="2548744" y="6172948"/>
            <a:ext cx="1467068" cy="400110"/>
          </a:xfrm>
          <a:prstGeom prst="rect">
            <a:avLst/>
          </a:prstGeom>
          <a:noFill/>
        </p:spPr>
        <p:txBody>
          <a:bodyPr wrap="none" rtlCol="0">
            <a:spAutoFit/>
          </a:bodyPr>
          <a:lstStyle/>
          <a:p>
            <a:r>
              <a:rPr lang="zh-CN" altLang="en-US" sz="2000" dirty="0">
                <a:latin typeface="楷体" panose="02010609060101010101" pitchFamily="49" charset="-122"/>
                <a:ea typeface="楷体" panose="02010609060101010101" pitchFamily="49" charset="-122"/>
              </a:rPr>
              <a:t>服务性工程</a:t>
            </a:r>
          </a:p>
        </p:txBody>
      </p:sp>
      <p:sp>
        <p:nvSpPr>
          <p:cNvPr id="13" name="文本框 12">
            <a:extLst>
              <a:ext uri="{FF2B5EF4-FFF2-40B4-BE49-F238E27FC236}">
                <a16:creationId xmlns:a16="http://schemas.microsoft.com/office/drawing/2014/main" id="{B4239114-8221-4E0C-AA89-1295C7667DE3}"/>
              </a:ext>
            </a:extLst>
          </p:cNvPr>
          <p:cNvSpPr txBox="1"/>
          <p:nvPr/>
        </p:nvSpPr>
        <p:spPr>
          <a:xfrm>
            <a:off x="4382368" y="6172948"/>
            <a:ext cx="1723549" cy="400110"/>
          </a:xfrm>
          <a:prstGeom prst="rect">
            <a:avLst/>
          </a:prstGeom>
          <a:noFill/>
        </p:spPr>
        <p:txBody>
          <a:bodyPr wrap="none" rtlCol="0">
            <a:spAutoFit/>
          </a:bodyPr>
          <a:lstStyle/>
          <a:p>
            <a:r>
              <a:rPr lang="zh-CN" altLang="en-US" sz="2000" dirty="0">
                <a:latin typeface="楷体" panose="02010609060101010101" pitchFamily="49" charset="-122"/>
                <a:ea typeface="楷体" panose="02010609060101010101" pitchFamily="49" charset="-122"/>
              </a:rPr>
              <a:t>生活福利设施</a:t>
            </a:r>
          </a:p>
        </p:txBody>
      </p:sp>
      <p:sp>
        <p:nvSpPr>
          <p:cNvPr id="14" name="文本框 13">
            <a:extLst>
              <a:ext uri="{FF2B5EF4-FFF2-40B4-BE49-F238E27FC236}">
                <a16:creationId xmlns:a16="http://schemas.microsoft.com/office/drawing/2014/main" id="{F1F0BFFA-C941-4050-A604-B16A3994B788}"/>
              </a:ext>
            </a:extLst>
          </p:cNvPr>
          <p:cNvSpPr txBox="1"/>
          <p:nvPr/>
        </p:nvSpPr>
        <p:spPr>
          <a:xfrm>
            <a:off x="6472473" y="6172948"/>
            <a:ext cx="1723549" cy="400110"/>
          </a:xfrm>
          <a:prstGeom prst="rect">
            <a:avLst/>
          </a:prstGeom>
          <a:noFill/>
        </p:spPr>
        <p:txBody>
          <a:bodyPr wrap="none" rtlCol="0">
            <a:spAutoFit/>
          </a:bodyPr>
          <a:lstStyle/>
          <a:p>
            <a:r>
              <a:rPr lang="zh-CN" altLang="en-US" sz="2000" dirty="0">
                <a:latin typeface="楷体" panose="02010609060101010101" pitchFamily="49" charset="-122"/>
                <a:ea typeface="楷体" panose="02010609060101010101" pitchFamily="49" charset="-122"/>
              </a:rPr>
              <a:t>三废处理设施</a:t>
            </a:r>
          </a:p>
        </p:txBody>
      </p:sp>
    </p:spTree>
    <p:extLst>
      <p:ext uri="{BB962C8B-B14F-4D97-AF65-F5344CB8AC3E}">
        <p14:creationId xmlns:p14="http://schemas.microsoft.com/office/powerpoint/2010/main" val="361591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5" grpId="0"/>
      <p:bldP spid="10" grpId="0"/>
      <p:bldP spid="11" grpId="0"/>
      <p:bldP spid="12" grpId="0"/>
      <p:bldP spid="13" grpId="0"/>
      <p:bldP spid="14" grpId="0"/>
    </p:bldLst>
  </p:timing>
</p:sld>
</file>

<file path=ppt/theme/theme1.xml><?xml version="1.0" encoding="utf-8"?>
<a:theme xmlns:a="http://schemas.openxmlformats.org/drawingml/2006/main" name="自定义设计方案">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自定义设计方案">
  <a:themeElements>
    <a:clrScheme name="Office">
      <a:dk1>
        <a:sysClr val="windowText" lastClr="000000"/>
      </a:dk1>
      <a:lt1>
        <a:sysClr val="window" lastClr="CCE8C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自定义设计方案">
  <a:themeElements>
    <a:clrScheme name="Office">
      <a:dk1>
        <a:sysClr val="windowText" lastClr="000000"/>
      </a:dk1>
      <a:lt1>
        <a:sysClr val="window" lastClr="CCE8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5478</TotalTime>
  <Words>3793</Words>
  <Application>Microsoft Office PowerPoint</Application>
  <PresentationFormat>全屏显示(4:3)</PresentationFormat>
  <Paragraphs>287</Paragraphs>
  <Slides>43</Slides>
  <Notes>1</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43</vt:i4>
      </vt:variant>
    </vt:vector>
  </HeadingPairs>
  <TitlesOfParts>
    <vt:vector size="59" baseType="lpstr">
      <vt:lpstr>E-BZ</vt:lpstr>
      <vt:lpstr>FZSSK--GBK1-0</vt:lpstr>
      <vt:lpstr>DengXian</vt:lpstr>
      <vt:lpstr>DengXian</vt:lpstr>
      <vt:lpstr>等线 Light</vt:lpstr>
      <vt:lpstr>黑体</vt:lpstr>
      <vt:lpstr>楷体</vt:lpstr>
      <vt:lpstr>宋体</vt:lpstr>
      <vt:lpstr>Arial</vt:lpstr>
      <vt:lpstr>Calibri</vt:lpstr>
      <vt:lpstr>Tahoma</vt:lpstr>
      <vt:lpstr>Times New Roman</vt:lpstr>
      <vt:lpstr>Wingdings</vt:lpstr>
      <vt:lpstr>自定义设计方案</vt:lpstr>
      <vt:lpstr>2_自定义设计方案</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郭宁</cp:lastModifiedBy>
  <cp:revision>396</cp:revision>
  <cp:lastPrinted>2020-07-15T02:17:00Z</cp:lastPrinted>
  <dcterms:created xsi:type="dcterms:W3CDTF">2019-10-05T11:46:00Z</dcterms:created>
  <dcterms:modified xsi:type="dcterms:W3CDTF">2023-02-11T07:51:33Z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200BD3D3378444FEB42EEAE25EAE0B36</vt:lpwstr>
  </property>
</Properties>
</file>

<file path=docProps/thumbnail.jpeg>
</file>